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  <p:sldMasterId id="2147484236" r:id="rId2"/>
  </p:sldMasterIdLst>
  <p:notesMasterIdLst>
    <p:notesMasterId r:id="rId21"/>
  </p:notesMasterIdLst>
  <p:handoutMasterIdLst>
    <p:handoutMasterId r:id="rId22"/>
  </p:handoutMasterIdLst>
  <p:sldIdLst>
    <p:sldId id="322" r:id="rId3"/>
    <p:sldId id="443" r:id="rId4"/>
    <p:sldId id="502" r:id="rId5"/>
    <p:sldId id="534" r:id="rId6"/>
    <p:sldId id="535" r:id="rId7"/>
    <p:sldId id="551" r:id="rId8"/>
    <p:sldId id="536" r:id="rId9"/>
    <p:sldId id="545" r:id="rId10"/>
    <p:sldId id="525" r:id="rId11"/>
    <p:sldId id="546" r:id="rId12"/>
    <p:sldId id="521" r:id="rId13"/>
    <p:sldId id="547" r:id="rId14"/>
    <p:sldId id="527" r:id="rId15"/>
    <p:sldId id="548" r:id="rId16"/>
    <p:sldId id="549" r:id="rId17"/>
    <p:sldId id="550" r:id="rId18"/>
    <p:sldId id="552" r:id="rId19"/>
    <p:sldId id="423" r:id="rId20"/>
  </p:sldIdLst>
  <p:sldSz cx="12192000" cy="6858000"/>
  <p:notesSz cx="6858000" cy="9947275"/>
  <p:embeddedFontLst>
    <p:embeddedFont>
      <p:font typeface="Lato" pitchFamily="34" charset="0"/>
      <p:regular r:id="rId23"/>
      <p:bold r:id="rId24"/>
      <p:italic r:id="rId25"/>
      <p:boldItalic r:id="rId26"/>
    </p:embeddedFont>
    <p:embeddedFont>
      <p:font typeface="Lato Medium" pitchFamily="34" charset="0"/>
      <p:regular r:id="rId27"/>
    </p:embeddedFont>
    <p:embeddedFont>
      <p:font typeface="Lato Light" pitchFamily="34" charset="0"/>
      <p:regular r:id="rId28"/>
      <p:italic r:id="rId29"/>
    </p:embeddedFont>
    <p:embeddedFont>
      <p:font typeface="Tahoma" pitchFamily="34" charset="0"/>
      <p:regular r:id="rId30"/>
      <p:bold r:id="rId31"/>
    </p:embeddedFont>
    <p:embeddedFont>
      <p:font typeface="Calibri" pitchFamily="34" charset="0"/>
      <p:regular r:id="rId32"/>
      <p:bold r:id="rId33"/>
      <p:italic r:id="rId34"/>
      <p:boldItalic r:id="rId35"/>
    </p:embeddedFont>
    <p:embeddedFont>
      <p:font typeface="a_PlakatTitul" pitchFamily="34" charset="-52"/>
      <p:bold r:id="rId36"/>
    </p:embeddedFont>
  </p:embeddedFontLst>
  <p:defaultTextStyle>
    <a:defPPr>
      <a:defRPr lang="ru-RU"/>
    </a:defPPr>
    <a:lvl1pPr marL="0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46428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92855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39282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785710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232137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678565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124992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571419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498" userDrawn="1">
          <p15:clr>
            <a:srgbClr val="A4A3A4"/>
          </p15:clr>
        </p15:guide>
        <p15:guide id="2" pos="725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  <p15:guide id="3" orient="horz" pos="3134">
          <p15:clr>
            <a:srgbClr val="A4A3A4"/>
          </p15:clr>
        </p15:guide>
        <p15:guide id="4" pos="216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6DBE2"/>
    <a:srgbClr val="3498DB"/>
    <a:srgbClr val="0D75BA"/>
    <a:srgbClr val="D61D7D"/>
    <a:srgbClr val="E4594E"/>
    <a:srgbClr val="D61C35"/>
    <a:srgbClr val="ED9A00"/>
    <a:srgbClr val="22BA59"/>
    <a:srgbClr val="B0B0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2" autoAdjust="0"/>
    <p:restoredTop sz="96110" autoAdjust="0"/>
  </p:normalViewPr>
  <p:slideViewPr>
    <p:cSldViewPr>
      <p:cViewPr>
        <p:scale>
          <a:sx n="74" d="100"/>
          <a:sy n="74" d="100"/>
        </p:scale>
        <p:origin x="-510" y="-72"/>
      </p:cViewPr>
      <p:guideLst>
        <p:guide orient="horz" pos="3498"/>
        <p:guide pos="725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3240" y="-114"/>
      </p:cViewPr>
      <p:guideLst>
        <p:guide orient="horz" pos="3127"/>
        <p:guide orient="horz" pos="3134"/>
        <p:guide pos="2141"/>
        <p:guide pos="216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0"/>
      <c:rotY val="0"/>
      <c:rAngAx val="0"/>
      <c:perspective val="30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BDBA-4DCE-B94F-B2ADFE3F232F}"/>
              </c:ext>
            </c:extLst>
          </c:dPt>
          <c:dPt>
            <c:idx val="1"/>
            <c:invertIfNegative val="0"/>
            <c:bubble3D val="0"/>
            <c:explosion val="15"/>
            <c:extLst xmlns:c16r2="http://schemas.microsoft.com/office/drawing/2015/06/chart">
              <c:ext xmlns:c16="http://schemas.microsoft.com/office/drawing/2014/chart" uri="{C3380CC4-5D6E-409C-BE32-E72D297353CC}">
                <c16:uniqueId val="{00000003-BDBA-4DCE-B94F-B2ADFE3F232F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BDBA-4DCE-B94F-B2ADFE3F232F}"/>
              </c:ext>
            </c:extLst>
          </c:dPt>
          <c:dPt>
            <c:idx val="3"/>
            <c:invertIfNegative val="0"/>
            <c:bubble3D val="0"/>
            <c:explosion val="3"/>
            <c:extLst xmlns:c16r2="http://schemas.microsoft.com/office/drawing/2015/06/chart">
              <c:ext xmlns:c16="http://schemas.microsoft.com/office/drawing/2014/chart" uri="{C3380CC4-5D6E-409C-BE32-E72D297353CC}">
                <c16:uniqueId val="{00000007-BDBA-4DCE-B94F-B2ADFE3F232F}"/>
              </c:ext>
            </c:extLst>
          </c:dPt>
          <c:dPt>
            <c:idx val="4"/>
            <c:invertIfNegative val="0"/>
            <c:bubble3D val="0"/>
            <c:explosion val="8"/>
            <c:extLst xmlns:c16r2="http://schemas.microsoft.com/office/drawing/2015/06/chart">
              <c:ext xmlns:c16="http://schemas.microsoft.com/office/drawing/2014/chart" uri="{C3380CC4-5D6E-409C-BE32-E72D297353CC}">
                <c16:uniqueId val="{00000009-BDBA-4DCE-B94F-B2ADFE3F232F}"/>
              </c:ext>
            </c:extLst>
          </c:dPt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128</a:t>
                    </a:r>
                    <a:r>
                      <a:rPr lang="ru-RU" smtClean="0"/>
                      <a:t>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4</a:t>
                    </a:r>
                    <a:r>
                      <a:rPr lang="ru-RU" smtClean="0"/>
                      <a:t>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ОПО</c:v>
                </c:pt>
                <c:pt idx="1">
                  <c:v>Энергетика</c:v>
                </c:pt>
                <c:pt idx="2">
                  <c:v>ГТС</c:v>
                </c:pt>
                <c:pt idx="3">
                  <c:v>Лифты</c:v>
                </c:pt>
                <c:pt idx="4">
                  <c:v>Строительный
 надзор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824</c:v>
                </c:pt>
                <c:pt idx="1">
                  <c:v>1285</c:v>
                </c:pt>
                <c:pt idx="2">
                  <c:v>46</c:v>
                </c:pt>
                <c:pt idx="3">
                  <c:v>1745</c:v>
                </c:pt>
                <c:pt idx="4">
                  <c:v>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BDBA-4DCE-B94F-B2ADFE3F232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box"/>
        <c:axId val="61878272"/>
        <c:axId val="61880960"/>
        <c:axId val="0"/>
      </c:bar3DChart>
      <c:catAx>
        <c:axId val="61878272"/>
        <c:scaling>
          <c:orientation val="minMax"/>
        </c:scaling>
        <c:delete val="0"/>
        <c:axPos val="b"/>
        <c:majorGridlines>
          <c:spPr>
            <a:ln>
              <a:solidFill>
                <a:srgbClr val="D6DBE2"/>
              </a:solidFill>
            </a:ln>
          </c:spPr>
        </c:majorGridlines>
        <c:minorGridlines>
          <c:spPr>
            <a:ln>
              <a:noFill/>
            </a:ln>
          </c:spPr>
        </c:minorGridlines>
        <c:majorTickMark val="none"/>
        <c:minorTickMark val="none"/>
        <c:tickLblPos val="nextTo"/>
        <c:crossAx val="61880960"/>
        <c:crosses val="autoZero"/>
        <c:auto val="1"/>
        <c:lblAlgn val="ctr"/>
        <c:lblOffset val="100"/>
        <c:noMultiLvlLbl val="0"/>
      </c:catAx>
      <c:valAx>
        <c:axId val="6188096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61878272"/>
        <c:crosses val="autoZero"/>
        <c:crossBetween val="between"/>
      </c:valAx>
      <c:spPr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133095663362602E-2"/>
          <c:y val="3.0601712469201139E-2"/>
          <c:w val="0.91490303295421405"/>
          <c:h val="0.71056116783382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Объекты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9.1393075139500381E-3"/>
                  <c:y val="-2.225579088669173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</a:t>
                    </a:r>
                    <a:r>
                      <a:rPr lang="en-US" dirty="0" smtClean="0"/>
                      <a:t>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0997375328079746E-4"/>
                  <c:y val="-2.487616935199930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8397856517935255E-3"/>
                  <c:y val="-1.6180770676541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2997229512977547E-3"/>
                  <c:y val="-1.026757110035851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ln>
                <a:solidFill>
                  <a:schemeClr val="bg1"/>
                </a:solidFill>
              </a:ln>
            </c:spPr>
            <c:txPr>
              <a:bodyPr/>
              <a:lstStyle/>
              <a:p>
                <a:pPr>
                  <a:defRPr sz="1400">
                    <a:solidFill>
                      <a:schemeClr val="accent1"/>
                    </a:solidFill>
                    <a:latin typeface="a_PlakatTitul" pitchFamily="34" charset="-52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ОПО</c:v>
                </c:pt>
                <c:pt idx="1">
                  <c:v>ГТС</c:v>
                </c:pt>
                <c:pt idx="2">
                  <c:v>Объекты энергетики</c:v>
                </c:pt>
                <c:pt idx="3">
                  <c:v>Лицензионные объекты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28</c:v>
                </c:pt>
                <c:pt idx="1">
                  <c:v>3</c:v>
                </c:pt>
                <c:pt idx="2">
                  <c:v>9</c:v>
                </c:pt>
                <c:pt idx="3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6190464"/>
        <c:axId val="76192000"/>
      </c:barChart>
      <c:catAx>
        <c:axId val="761904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Lato" pitchFamily="34" charset="0"/>
                <a:cs typeface="Lato" pitchFamily="34" charset="0"/>
              </a:defRPr>
            </a:pPr>
            <a:endParaRPr lang="ru-RU"/>
          </a:p>
        </c:txPr>
        <c:crossAx val="76192000"/>
        <c:crosses val="autoZero"/>
        <c:auto val="1"/>
        <c:lblAlgn val="ctr"/>
        <c:lblOffset val="100"/>
        <c:noMultiLvlLbl val="0"/>
      </c:catAx>
      <c:valAx>
        <c:axId val="76192000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761904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318241469816286E-2"/>
          <c:y val="1.7317767181839238E-3"/>
          <c:w val="0.9102734033245844"/>
          <c:h val="0.746007872351110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Включено в План 2024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9.1393075139500381E-3"/>
                  <c:y val="-2.22557908866917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993788149412564E-2"/>
                  <c:y val="-6.39853987992387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993788149412564E-2"/>
                  <c:y val="-5.00755294950564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5133095663362602E-2"/>
                  <c:y val="-3.89476340517105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ln>
                <a:solidFill>
                  <a:schemeClr val="bg1"/>
                </a:solidFill>
              </a:ln>
            </c:spPr>
            <c:txPr>
              <a:bodyPr/>
              <a:lstStyle/>
              <a:p>
                <a:pPr>
                  <a:defRPr sz="1400">
                    <a:solidFill>
                      <a:schemeClr val="accent1"/>
                    </a:solidFill>
                    <a:latin typeface="a_PlakatTitul" pitchFamily="34" charset="-52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Надзор в области промышленной безопасности </c:v>
                </c:pt>
                <c:pt idx="1">
                  <c:v>Энергетический надзор</c:v>
                </c:pt>
                <c:pt idx="2">
                  <c:v>Лицензионный контроль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</c:v>
                </c:pt>
                <c:pt idx="1">
                  <c:v>4</c:v>
                </c:pt>
                <c:pt idx="2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6225152"/>
        <c:axId val="76243328"/>
      </c:barChart>
      <c:catAx>
        <c:axId val="762251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Lato" pitchFamily="34" charset="0"/>
                <a:cs typeface="Lato" pitchFamily="34" charset="0"/>
              </a:defRPr>
            </a:pPr>
            <a:endParaRPr lang="ru-RU"/>
          </a:p>
        </c:txPr>
        <c:crossAx val="76243328"/>
        <c:crosses val="autoZero"/>
        <c:auto val="1"/>
        <c:lblAlgn val="ctr"/>
        <c:lblOffset val="100"/>
        <c:noMultiLvlLbl val="0"/>
      </c:catAx>
      <c:valAx>
        <c:axId val="76243328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762251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50034590111169E-2"/>
          <c:y val="0.12047084222280387"/>
          <c:w val="0.89776370339507616"/>
          <c:h val="0.6381362388306061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Лист1!$B$1</c:f>
              <c:strCache>
                <c:ptCount val="1"/>
                <c:pt idx="0">
                  <c:v>6 месяцев 2024</c:v>
                </c:pt>
              </c:strCache>
            </c:strRef>
          </c:tx>
          <c:spPr>
            <a:solidFill>
              <a:srgbClr val="D61C35"/>
            </a:solidFill>
          </c:spPr>
          <c:invertIfNegative val="0"/>
          <c:dLbls>
            <c:dLbl>
              <c:idx val="0"/>
              <c:layout>
                <c:manualLayout>
                  <c:x val="3.3157717817813133E-2"/>
                  <c:y val="-3.023473582300377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4868288363359851E-2"/>
                  <c:y val="-6.046947164600758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 (41%)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ru-RU" smtClean="0"/>
                      <a:t>1</a:t>
                    </a:r>
                    <a:r>
                      <a:rPr lang="en-US" smtClean="0"/>
                      <a:t>50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rgbClr val="0D75BA"/>
                    </a:solidFill>
                    <a:latin typeface="a_PlakatTitul" pitchFamily="34" charset="-52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Количество обращений в Прокуратуру</c:v>
                </c:pt>
                <c:pt idx="1">
                  <c:v>Согласовано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17</c:v>
                </c:pt>
                <c:pt idx="1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0776576"/>
        <c:axId val="80786560"/>
      </c:barChart>
      <c:catAx>
        <c:axId val="807765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Lato" pitchFamily="34" charset="0"/>
                <a:cs typeface="Lato" pitchFamily="34" charset="0"/>
              </a:defRPr>
            </a:pPr>
            <a:endParaRPr lang="ru-RU"/>
          </a:p>
        </c:txPr>
        <c:crossAx val="80786560"/>
        <c:crosses val="autoZero"/>
        <c:auto val="1"/>
        <c:lblAlgn val="ctr"/>
        <c:lblOffset val="100"/>
        <c:noMultiLvlLbl val="0"/>
      </c:catAx>
      <c:valAx>
        <c:axId val="80786560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807765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latin typeface="Lato" pitchFamily="34" charset="0"/>
                <a:cs typeface="Lato" pitchFamily="34" charset="0"/>
              </a:defRPr>
            </a:pPr>
            <a:r>
              <a:rPr lang="ru-RU" sz="1400" dirty="0" smtClean="0">
                <a:latin typeface="Lato" pitchFamily="34" charset="0"/>
                <a:cs typeface="Lato" pitchFamily="34" charset="0"/>
              </a:rPr>
              <a:t>Заявления по индикаторам риска</a:t>
            </a:r>
            <a:endParaRPr lang="ru-RU" sz="1400" dirty="0">
              <a:latin typeface="Lato" pitchFamily="34" charset="0"/>
              <a:cs typeface="Lato" pitchFamily="34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8752570408272349E-2"/>
          <c:y val="0.22023831567215638"/>
          <c:w val="0.82729386642060343"/>
          <c:h val="0.5235595515842155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Лист1!$B$1</c:f>
              <c:strCache>
                <c:ptCount val="1"/>
                <c:pt idx="0">
                  <c:v>3 месяца 2024</c:v>
                </c:pt>
              </c:strCache>
            </c:strRef>
          </c:tx>
          <c:spPr>
            <a:solidFill>
              <a:srgbClr val="22BA59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264653179236921E-2"/>
                  <c:y val="-5.599025152408107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 (44%)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ru-RU" smtClean="0"/>
                      <a:t>1</a:t>
                    </a:r>
                    <a:r>
                      <a:rPr lang="en-US" smtClean="0"/>
                      <a:t>50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rgbClr val="0D75BA"/>
                    </a:solidFill>
                    <a:latin typeface="a_PlakatTitul" pitchFamily="34" charset="-52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Количество обращений в Прокуратуру </c:v>
                </c:pt>
                <c:pt idx="1">
                  <c:v>Согласовано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</c:v>
                </c:pt>
                <c:pt idx="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0705024"/>
        <c:axId val="80706560"/>
      </c:barChart>
      <c:catAx>
        <c:axId val="807050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Lato" pitchFamily="34" charset="0"/>
                <a:cs typeface="Lato" pitchFamily="34" charset="0"/>
              </a:defRPr>
            </a:pPr>
            <a:endParaRPr lang="ru-RU"/>
          </a:p>
        </c:txPr>
        <c:crossAx val="80706560"/>
        <c:crosses val="autoZero"/>
        <c:auto val="1"/>
        <c:lblAlgn val="ctr"/>
        <c:lblOffset val="100"/>
        <c:noMultiLvlLbl val="0"/>
      </c:catAx>
      <c:valAx>
        <c:axId val="80706560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807050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200">
                <a:latin typeface="Lato" panose="020F0502020204030203" pitchFamily="34" charset="0"/>
                <a:cs typeface="Lato" panose="020F0502020204030203" pitchFamily="34" charset="0"/>
              </a:defRPr>
            </a:pPr>
            <a:r>
              <a:rPr lang="ru-RU" sz="1400" dirty="0" smtClean="0">
                <a:latin typeface="Lato" panose="020F0502020204030203" pitchFamily="34" charset="0"/>
                <a:cs typeface="Lato" panose="020F0502020204030203" pitchFamily="34" charset="0"/>
              </a:rPr>
              <a:t>Смертельный </a:t>
            </a:r>
          </a:p>
          <a:p>
            <a:pPr algn="l">
              <a:defRPr sz="1200">
                <a:latin typeface="Lato" panose="020F0502020204030203" pitchFamily="34" charset="0"/>
                <a:cs typeface="Lato" panose="020F0502020204030203" pitchFamily="34" charset="0"/>
              </a:defRPr>
            </a:pPr>
            <a:r>
              <a:rPr lang="ru-RU" sz="1400" dirty="0" smtClean="0">
                <a:latin typeface="Lato" panose="020F0502020204030203" pitchFamily="34" charset="0"/>
                <a:cs typeface="Lato" panose="020F0502020204030203" pitchFamily="34" charset="0"/>
              </a:rPr>
              <a:t>травматизм</a:t>
            </a:r>
            <a:endParaRPr lang="ru-RU" sz="1400" dirty="0">
              <a:latin typeface="Lato" panose="020F0502020204030203" pitchFamily="34" charset="0"/>
              <a:cs typeface="Lato" panose="020F0502020204030203" pitchFamily="34" charset="0"/>
            </a:endParaRPr>
          </a:p>
        </c:rich>
      </c:tx>
      <c:layout>
        <c:manualLayout>
          <c:xMode val="edge"/>
          <c:yMode val="edge"/>
          <c:x val="0.56397719831856041"/>
          <c:y val="0.2285200156510333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1170622844899522E-2"/>
          <c:y val="0.17800419423133415"/>
          <c:w val="0.92403370684786856"/>
          <c:h val="0.70915350370777908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Смертельный травматизм</c:v>
                </c:pt>
              </c:strCache>
            </c:strRef>
          </c:tx>
          <c:marker>
            <c:spPr>
              <a:ln>
                <a:solidFill>
                  <a:srgbClr val="3498DB"/>
                </a:solidFill>
              </a:ln>
            </c:spPr>
          </c:marker>
          <c:dLbls>
            <c:dLbl>
              <c:idx val="0"/>
              <c:layout>
                <c:manualLayout>
                  <c:x val="-4.1436155568043025E-2"/>
                  <c:y val="-5.8674578237968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D79-478F-91B4-30AEA32F7993}"/>
                </c:ext>
              </c:extLst>
            </c:dLbl>
            <c:dLbl>
              <c:idx val="1"/>
              <c:layout>
                <c:manualLayout>
                  <c:x val="-5.0998345314514477E-2"/>
                  <c:y val="-6.3083940991299228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>
                        <a:solidFill>
                          <a:schemeClr val="accent1"/>
                        </a:solidFill>
                        <a:latin typeface="a_PlakatTitul" pitchFamily="34" charset="-52"/>
                      </a:rPr>
                      <a:t>1</a:t>
                    </a:r>
                    <a:endParaRPr lang="en-US" sz="1400" b="1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439-4268-972F-4857FBD5956C}"/>
                </c:ext>
              </c:extLst>
            </c:dLbl>
            <c:dLbl>
              <c:idx val="2"/>
              <c:layout>
                <c:manualLayout>
                  <c:x val="-4.4623552150200106E-2"/>
                  <c:y val="-6.8454059614757506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>
                        <a:solidFill>
                          <a:schemeClr val="accent1"/>
                        </a:solidFill>
                        <a:latin typeface="a_PlakatTitul" pitchFamily="34" charset="-52"/>
                      </a:rPr>
                      <a:t>1</a:t>
                    </a:r>
                    <a:endParaRPr lang="en-US" sz="14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D79-478F-91B4-30AEA32F7993}"/>
                </c:ext>
              </c:extLst>
            </c:dLbl>
            <c:dLbl>
              <c:idx val="3"/>
              <c:layout>
                <c:manualLayout>
                  <c:x val="-4.781094873235732E-2"/>
                  <c:y val="-5.8674578237968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D79-478F-91B4-30AEA32F7993}"/>
                </c:ext>
              </c:extLst>
            </c:dLbl>
            <c:dLbl>
              <c:idx val="4"/>
              <c:layout>
                <c:manualLayout>
                  <c:x val="-3.5061362403729826E-2"/>
                  <c:y val="-6.84536746109634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D79-478F-91B4-30AEA32F7993}"/>
                </c:ext>
              </c:extLst>
            </c:dLbl>
            <c:dLbl>
              <c:idx val="5"/>
              <c:layout>
                <c:manualLayout>
                  <c:x val="-5.0998345314514575E-2"/>
                  <c:y val="-7.33432227974607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D79-478F-91B4-30AEA32F79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accent1"/>
                    </a:solidFill>
                    <a:latin typeface="a_PlakatTitul" pitchFamily="34" charset="-52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4"/>
                <c:pt idx="0">
                  <c:v>2021 г.</c:v>
                </c:pt>
                <c:pt idx="1">
                  <c:v>2022 г.</c:v>
                </c:pt>
                <c:pt idx="2">
                  <c:v>2023 г.</c:v>
                </c:pt>
                <c:pt idx="3">
                  <c:v>2024 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7D79-478F-91B4-30AEA32F79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3236352"/>
        <c:axId val="83237888"/>
      </c:lineChart>
      <c:catAx>
        <c:axId val="83236352"/>
        <c:scaling>
          <c:orientation val="minMax"/>
        </c:scaling>
        <c:delete val="0"/>
        <c:axPos val="b"/>
        <c:numFmt formatCode="\О\с\н\о\в\н\о\й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endParaRPr lang="ru-RU"/>
          </a:p>
        </c:txPr>
        <c:crossAx val="83237888"/>
        <c:crosses val="autoZero"/>
        <c:auto val="1"/>
        <c:lblAlgn val="ctr"/>
        <c:lblOffset val="100"/>
        <c:noMultiLvlLbl val="0"/>
      </c:catAx>
      <c:valAx>
        <c:axId val="83237888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crossAx val="832363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2881825241095389"/>
          <c:y val="0.10903638502399235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"/>
          <c:y val="2.7007435957399295E-2"/>
          <c:w val="0.64548072388469868"/>
          <c:h val="0.8267331377865786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аварий</c:v>
                </c:pt>
              </c:strCache>
            </c:strRef>
          </c:tx>
          <c:marker>
            <c:spPr>
              <a:solidFill>
                <a:srgbClr val="0D75BA"/>
              </a:solidFill>
            </c:spPr>
          </c:marker>
          <c:dLbls>
            <c:dLbl>
              <c:idx val="1"/>
              <c:layout>
                <c:manualLayout>
                  <c:x val="0.29947297754342073"/>
                  <c:y val="0.59398380230797765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>
                        <a:solidFill>
                          <a:schemeClr val="accent1"/>
                        </a:solidFill>
                        <a:latin typeface="a_PlakatTitul" pitchFamily="34" charset="-52"/>
                      </a:rPr>
                      <a:t>0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B29-4DEE-AFB2-E6DAC24D799A}"/>
                </c:ext>
              </c:extLst>
            </c:dLbl>
            <c:dLbl>
              <c:idx val="2"/>
              <c:layout>
                <c:manualLayout>
                  <c:x val="-2.0199542235725773E-2"/>
                  <c:y val="-9.2203498012213225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>
                        <a:solidFill>
                          <a:schemeClr val="accent1"/>
                        </a:solidFill>
                      </a:rPr>
                      <a:t>1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B29-4DEE-AFB2-E6DAC24D799A}"/>
                </c:ext>
              </c:extLst>
            </c:dLbl>
            <c:dLbl>
              <c:idx val="3"/>
              <c:layout>
                <c:manualLayout>
                  <c:x val="-0.32713814443562134"/>
                  <c:y val="-0.77341693583695403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>
                        <a:solidFill>
                          <a:schemeClr val="accent1"/>
                        </a:solidFill>
                      </a:rPr>
                      <a:t>1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70B-47B1-AD06-DA385767C804}"/>
                </c:ext>
              </c:extLst>
            </c:dLbl>
            <c:dLbl>
              <c:idx val="4"/>
              <c:layout>
                <c:manualLayout>
                  <c:x val="-2.211257900422715E-2"/>
                  <c:y val="-8.0155452281912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B29-4DEE-AFB2-E6DAC24D79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accent1"/>
                    </a:solidFill>
                    <a:latin typeface="a_PlakatTitul" pitchFamily="34" charset="-52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2021 г.</c:v>
                </c:pt>
                <c:pt idx="1">
                  <c:v>2022 г.</c:v>
                </c:pt>
                <c:pt idx="2">
                  <c:v>2023 г.</c:v>
                </c:pt>
                <c:pt idx="3">
                  <c:v>2024 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0B29-4DEE-AFB2-E6DAC24D799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3128704"/>
        <c:axId val="83131392"/>
      </c:lineChart>
      <c:catAx>
        <c:axId val="83128704"/>
        <c:scaling>
          <c:orientation val="minMax"/>
        </c:scaling>
        <c:delete val="0"/>
        <c:axPos val="b"/>
        <c:numFmt formatCode="\О\с\н\о\в\н\о\й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endParaRPr lang="ru-RU"/>
          </a:p>
        </c:txPr>
        <c:crossAx val="83131392"/>
        <c:crosses val="autoZero"/>
        <c:auto val="1"/>
        <c:lblAlgn val="ctr"/>
        <c:lblOffset val="100"/>
        <c:noMultiLvlLbl val="0"/>
      </c:catAx>
      <c:valAx>
        <c:axId val="831313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831287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100">
          <a:latin typeface="Lato" panose="020F0502020204030203" pitchFamily="34" charset="0"/>
          <a:cs typeface="Lato" panose="020F0502020204030203" pitchFamily="34" charset="0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60"/>
      <c:rotY val="335"/>
      <c:rAngAx val="0"/>
      <c:perspective val="1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6939360889986811"/>
          <c:y val="4.5221478377056701E-2"/>
          <c:w val="0.56390617783012431"/>
          <c:h val="0.954778521911717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1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50B8-4A02-81BA-15D4268EF537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50B8-4A02-81BA-15D4268EF537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50B8-4A02-81BA-15D4268EF537}"/>
              </c:ext>
            </c:extLst>
          </c:dPt>
          <c:dPt>
            <c:idx val="3"/>
            <c:bubble3D val="0"/>
            <c:spPr>
              <a:scene3d>
                <a:camera prst="orthographicFront"/>
                <a:lightRig rig="threePt" dir="t"/>
              </a:scene3d>
              <a:sp3d prstMaterial="metal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0B8-4A02-81BA-15D4268EF537}"/>
              </c:ext>
            </c:extLst>
          </c:dPt>
          <c:dPt>
            <c:idx val="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50B8-4A02-81BA-15D4268EF537}"/>
              </c:ext>
            </c:extLst>
          </c:dPt>
          <c:cat>
            <c:strRef>
              <c:f>Лист1!$A$2:$A$6</c:f>
              <c:strCache>
                <c:ptCount val="5"/>
                <c:pt idx="0">
                  <c:v>Выдано предостережений</c:v>
                </c:pt>
                <c:pt idx="1">
                  <c:v>Информирование: направление писем</c:v>
                </c:pt>
                <c:pt idx="2">
                  <c:v>Проведено совещаний</c:v>
                </c:pt>
                <c:pt idx="3">
                  <c:v>Проведено консультирований</c:v>
                </c:pt>
                <c:pt idx="4">
                  <c:v>Проведено профилактических визитов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40</c:v>
                </c:pt>
                <c:pt idx="1">
                  <c:v>196</c:v>
                </c:pt>
                <c:pt idx="2">
                  <c:v>5</c:v>
                </c:pt>
                <c:pt idx="3">
                  <c:v>143</c:v>
                </c:pt>
                <c:pt idx="4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50B8-4A02-81BA-15D4268EF5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0.31751</cdr:x>
      <cdr:y>0.81103</cdr:y>
    </cdr:from>
    <cdr:to>
      <cdr:x>0.48418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41984" y="392456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0.25189</cdr:x>
      <cdr:y>0.85217</cdr:y>
    </cdr:from>
    <cdr:to>
      <cdr:x>0.71126</cdr:x>
      <cdr:y>0.98522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381944" y="4150887"/>
          <a:ext cx="2520288" cy="6480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Lato" pitchFamily="34" charset="0"/>
              <a:cs typeface="Lato" pitchFamily="34" charset="0"/>
            </a:rPr>
            <a:t>Объекты</a:t>
          </a:r>
          <a:r>
            <a:rPr lang="en-US" sz="1400" b="1" dirty="0" smtClean="0">
              <a:latin typeface="Lato" pitchFamily="34" charset="0"/>
              <a:cs typeface="Lato" pitchFamily="34" charset="0"/>
            </a:rPr>
            <a:t> II</a:t>
          </a:r>
          <a:r>
            <a:rPr lang="ru-RU" sz="1400" b="1" dirty="0" smtClean="0">
              <a:latin typeface="Lato" pitchFamily="34" charset="0"/>
              <a:cs typeface="Lato" pitchFamily="34" charset="0"/>
            </a:rPr>
            <a:t> класса и высокого риска</a:t>
          </a:r>
          <a:r>
            <a:rPr lang="en-US" sz="1400" b="1" dirty="0" smtClean="0">
              <a:latin typeface="Lato" pitchFamily="34" charset="0"/>
              <a:cs typeface="Lato" pitchFamily="34" charset="0"/>
            </a:rPr>
            <a:t> </a:t>
          </a:r>
          <a:r>
            <a:rPr lang="ru-RU" sz="1400" b="1" dirty="0" smtClean="0">
              <a:latin typeface="Lato" pitchFamily="34" charset="0"/>
              <a:cs typeface="Lato" pitchFamily="34" charset="0"/>
            </a:rPr>
            <a:t> </a:t>
          </a:r>
          <a:endParaRPr lang="ru-RU" sz="1400" b="1" dirty="0">
            <a:latin typeface="Lato" pitchFamily="34" charset="0"/>
            <a:cs typeface="Lato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0.36023</cdr:x>
      <cdr:y>0.89434</cdr:y>
    </cdr:from>
    <cdr:to>
      <cdr:x>0.67523</cdr:x>
      <cdr:y>0.9961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76346" y="4346997"/>
          <a:ext cx="1728216" cy="4945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latin typeface="Lato" pitchFamily="34" charset="0"/>
              <a:cs typeface="Lato" pitchFamily="34" charset="0"/>
            </a:rPr>
            <a:t>План 2024</a:t>
          </a:r>
          <a:endParaRPr lang="ru-RU" sz="1400" b="1" dirty="0">
            <a:latin typeface="Lato" pitchFamily="34" charset="0"/>
            <a:cs typeface="Lato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0.18863</cdr:x>
      <cdr:y>0.05391</cdr:y>
    </cdr:from>
    <cdr:to>
      <cdr:x>0.82014</cdr:x>
      <cdr:y>0.14509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28092" y="229032"/>
          <a:ext cx="2772308" cy="3873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0.14462</cdr:x>
      <cdr:y>0.01675</cdr:y>
    </cdr:from>
    <cdr:to>
      <cdr:x>0.92375</cdr:x>
      <cdr:y>0.16058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40060" y="42224"/>
          <a:ext cx="2909602" cy="3624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latin typeface="Lato" pitchFamily="34" charset="0"/>
              <a:cs typeface="Lato" pitchFamily="34" charset="0"/>
            </a:rPr>
            <a:t>Всего заявлений</a:t>
          </a:r>
          <a:endParaRPr lang="ru-RU" sz="1400" b="1" dirty="0">
            <a:latin typeface="Lato" pitchFamily="34" charset="0"/>
            <a:cs typeface="Lato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72547" cy="497841"/>
          </a:xfrm>
          <a:prstGeom prst="rect">
            <a:avLst/>
          </a:prstGeom>
        </p:spPr>
        <p:txBody>
          <a:bodyPr vert="horz" lIns="91852" tIns="45926" rIns="91852" bIns="45926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3854" y="2"/>
            <a:ext cx="2972547" cy="497841"/>
          </a:xfrm>
          <a:prstGeom prst="rect">
            <a:avLst/>
          </a:prstGeom>
        </p:spPr>
        <p:txBody>
          <a:bodyPr vert="horz" lIns="91852" tIns="45926" rIns="91852" bIns="45926" rtlCol="0"/>
          <a:lstStyle>
            <a:lvl1pPr algn="r">
              <a:defRPr sz="1200"/>
            </a:lvl1pPr>
          </a:lstStyle>
          <a:p>
            <a:fld id="{C4F69FD8-E527-4224-8775-F42590877C79}" type="datetimeFigureOut">
              <a:rPr lang="ru-RU" smtClean="0"/>
              <a:t>17.09.2024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7846"/>
            <a:ext cx="2972547" cy="497841"/>
          </a:xfrm>
          <a:prstGeom prst="rect">
            <a:avLst/>
          </a:prstGeom>
        </p:spPr>
        <p:txBody>
          <a:bodyPr vert="horz" lIns="91852" tIns="45926" rIns="91852" bIns="45926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3854" y="9447846"/>
            <a:ext cx="2972547" cy="497841"/>
          </a:xfrm>
          <a:prstGeom prst="rect">
            <a:avLst/>
          </a:prstGeom>
        </p:spPr>
        <p:txBody>
          <a:bodyPr vert="horz" lIns="91852" tIns="45926" rIns="91852" bIns="45926" rtlCol="0" anchor="b"/>
          <a:lstStyle>
            <a:lvl1pPr algn="r">
              <a:defRPr sz="1200"/>
            </a:lvl1pPr>
          </a:lstStyle>
          <a:p>
            <a:fld id="{D4035532-1785-4AE4-B825-8D9233C0A65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23086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857844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46428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892855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39282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785710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32137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678565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24992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571419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1" y="4724958"/>
            <a:ext cx="5486400" cy="4476273"/>
          </a:xfrm>
          <a:prstGeom prst="rect">
            <a:avLst/>
          </a:prstGeom>
        </p:spPr>
        <p:txBody>
          <a:bodyPr lIns="91852" tIns="45926" rIns="91852" bIns="45926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77343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1125" y="742950"/>
            <a:ext cx="6575425" cy="3698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79768" y="4689993"/>
            <a:ext cx="5438140" cy="444364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8" tIns="45699" rIns="91398" bIns="45699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5032693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1" y="4724958"/>
            <a:ext cx="5486400" cy="4476273"/>
          </a:xfrm>
          <a:prstGeom prst="rect">
            <a:avLst/>
          </a:prstGeom>
        </p:spPr>
        <p:txBody>
          <a:bodyPr lIns="91852" tIns="45926" rIns="91852" bIns="45926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7734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6400" y="687388"/>
            <a:ext cx="6107113" cy="343535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91886" y="4351735"/>
            <a:ext cx="5535088" cy="4122695"/>
          </a:xfrm>
          <a:prstGeom prst="rect">
            <a:avLst/>
          </a:prstGeom>
        </p:spPr>
        <p:txBody>
          <a:bodyPr lIns="91852" tIns="45926" rIns="91852" bIns="45926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0149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6400" y="687388"/>
            <a:ext cx="6107113" cy="343535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91886" y="4351735"/>
            <a:ext cx="5535088" cy="4122695"/>
          </a:xfrm>
          <a:prstGeom prst="rect">
            <a:avLst/>
          </a:prstGeom>
        </p:spPr>
        <p:txBody>
          <a:bodyPr lIns="91852" tIns="45926" rIns="91852" bIns="45926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0149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6400" y="687388"/>
            <a:ext cx="6107113" cy="343535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91886" y="4351735"/>
            <a:ext cx="5535088" cy="4122695"/>
          </a:xfrm>
          <a:prstGeom prst="rect">
            <a:avLst/>
          </a:prstGeom>
        </p:spPr>
        <p:txBody>
          <a:bodyPr lIns="91852" tIns="45926" rIns="91852" bIns="45926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5622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2075" y="746125"/>
            <a:ext cx="6624638" cy="3727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81038" y="4721225"/>
            <a:ext cx="5446712" cy="4473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39" tIns="45870" rIns="91739" bIns="45870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165043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" y="746125"/>
            <a:ext cx="6629400" cy="3730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85480" y="4726269"/>
            <a:ext cx="5487041" cy="447492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46" tIns="45921" rIns="91846" bIns="45921"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3852" y="9447764"/>
            <a:ext cx="2972547" cy="49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46" tIns="45921" rIns="91846" bIns="45921"/>
          <a:lstStyle>
            <a:lvl1pPr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6516" indent="-287122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8486" indent="-229697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7881" indent="-229697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67276" indent="-229697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26670" indent="-229697" defTabSz="896457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86065" indent="-229697" defTabSz="896457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45459" indent="-229697" defTabSz="896457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904854" indent="-229697" defTabSz="896457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A59AFCF3-7DEE-4145-9A18-32D4F286B033}" type="slidenum">
              <a:rPr lang="ru-RU">
                <a:solidFill>
                  <a:prstClr val="black"/>
                </a:solidFill>
              </a:rPr>
              <a:pPr eaLnBrk="1" hangingPunct="1"/>
              <a:t>10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1125" y="742950"/>
            <a:ext cx="6575425" cy="3698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79768" y="4689993"/>
            <a:ext cx="5438140" cy="444364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8" tIns="45699" rIns="91398" bIns="45699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4671370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1" y="4724956"/>
            <a:ext cx="5486400" cy="4476273"/>
          </a:xfrm>
          <a:prstGeom prst="rect">
            <a:avLst/>
          </a:prstGeom>
        </p:spPr>
        <p:txBody>
          <a:bodyPr lIns="91861" tIns="45930" rIns="91861" bIns="45930"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5" y="9448187"/>
            <a:ext cx="2971800" cy="497364"/>
          </a:xfrm>
          <a:prstGeom prst="rect">
            <a:avLst/>
          </a:prstGeom>
        </p:spPr>
        <p:txBody>
          <a:bodyPr lIns="91861" tIns="45930" rIns="91861" bIns="45930"/>
          <a:lstStyle/>
          <a:p>
            <a:fld id="{CB0CDA66-2285-4022-A763-D2C514226788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7343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2075" y="746125"/>
            <a:ext cx="6624638" cy="3727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81038" y="4721225"/>
            <a:ext cx="5446712" cy="4473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39" tIns="45870" rIns="91739" bIns="45870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904451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6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2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9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5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32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8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4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71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343F-3C08-4187-A420-5E7E0B964131}" type="datetime1">
              <a:rPr lang="ru-RU" smtClean="0"/>
              <a:t>17.09.2024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9ADE1-F80B-4663-87C4-EBDC2BAFFB09}" type="datetime1">
              <a:rPr lang="ru-RU" smtClean="0"/>
              <a:t>17.09.2024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1" y="274643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385B-703C-4D81-A960-AF972E01589D}" type="datetime1">
              <a:rPr lang="ru-RU" smtClean="0"/>
              <a:t>17.09.2024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6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2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9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5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32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8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4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71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B7655-CA1F-4B4A-BB2F-3D45B4DE3FD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17.09.2024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47A3E-385C-4528-968F-2BC3F4DCAE5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467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6BA74-A01C-46A6-9693-821E796A9EC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17.09.2024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381FB-56B5-444D-992D-E43228C5621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480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6" y="4406905"/>
            <a:ext cx="10363200" cy="136207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6" y="2906717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64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928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3928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8571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23213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67856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12499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57141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E544D-7BF3-4787-A3A9-40475498736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17.09.2024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66ECA-A546-4899-BEDE-521E32F804A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5284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1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E5D84-B6C1-414C-868F-865D9D0D2A0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17.09.2024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7CAA6-1A21-4D5C-9642-BFE3FD959CF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4308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2" y="2174876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6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9AF84-0575-4B20-8899-5642B0157AD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17.09.2024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BDAE3-FBD1-45D1-8D0C-71FC663D91A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1790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827EE-2DEA-401C-8AEC-E88FCE998FA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17.09.2024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75B6F-9DA4-4909-904E-88758DD8D14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6250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ABCF0-EC34-4BF8-AA6C-DD432FF660D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17.09.2024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6B434-491B-45CE-8866-19225E54DAF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964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7" y="273051"/>
            <a:ext cx="6815666" cy="58531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CFCAA-EC21-4D10-AD4D-1AA0096199F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17.09.2024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A872D-6A30-4648-80E5-6DD467B2F5D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725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1945-011B-47E6-8E98-A95F9E06655F}" type="datetime1">
              <a:rPr lang="ru-RU" smtClean="0"/>
              <a:t>17.09.2024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46428" indent="0">
              <a:buNone/>
              <a:defRPr sz="2800"/>
            </a:lvl2pPr>
            <a:lvl3pPr marL="892855" indent="0">
              <a:buNone/>
              <a:defRPr sz="2400"/>
            </a:lvl3pPr>
            <a:lvl4pPr marL="1339282" indent="0">
              <a:buNone/>
              <a:defRPr sz="2000"/>
            </a:lvl4pPr>
            <a:lvl5pPr marL="1785710" indent="0">
              <a:buNone/>
              <a:defRPr sz="2000"/>
            </a:lvl5pPr>
            <a:lvl6pPr marL="2232137" indent="0">
              <a:buNone/>
              <a:defRPr sz="2000"/>
            </a:lvl6pPr>
            <a:lvl7pPr marL="2678565" indent="0">
              <a:buNone/>
              <a:defRPr sz="2000"/>
            </a:lvl7pPr>
            <a:lvl8pPr marL="3124992" indent="0">
              <a:buNone/>
              <a:defRPr sz="2000"/>
            </a:lvl8pPr>
            <a:lvl9pPr marL="3571419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42B91-7E01-409D-BCB5-C2B474C719F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17.09.2024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F0B58-0021-4E56-96D6-1D278678151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0239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0D448-4D70-440D-B37C-182458DC215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17.09.2024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6F60D-DABA-40A9-A216-CAB3B6B15B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7777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1" y="274643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D8501-5DBD-4054-854D-C3B529C5A2D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17.09.2024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DB6BF-198B-4E05-B762-4C649026306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945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6" y="4406905"/>
            <a:ext cx="10363200" cy="136207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6" y="2906717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64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928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3928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8571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23213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67856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12499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57141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5E9F9-717F-4A38-8DB5-C60FFC1F9C46}" type="datetime1">
              <a:rPr lang="ru-RU" smtClean="0"/>
              <a:t>17.09.2024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1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CCACB-2AC5-45E6-B6FA-DDAE6B6454C7}" type="datetime1">
              <a:rPr lang="ru-RU" smtClean="0"/>
              <a:t>17.09.2024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2" y="2174876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6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C18B1-0A07-44BE-8DDA-D61AD7C31981}" type="datetime1">
              <a:rPr lang="ru-RU" smtClean="0"/>
              <a:t>17.09.2024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54FB6-11DE-4D22-8479-BFB560E85AD5}" type="datetime1">
              <a:rPr lang="ru-RU" smtClean="0"/>
              <a:t>17.09.2024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333A9-EEBA-4A27-AAB6-906FDCD90C08}" type="datetime1">
              <a:rPr lang="ru-RU" smtClean="0"/>
              <a:t>17.09.2024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7" y="273051"/>
            <a:ext cx="6815666" cy="58531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5032E-295D-46F1-A5A6-9B80628A4D63}" type="datetime1">
              <a:rPr lang="ru-RU" smtClean="0"/>
              <a:t>17.09.2024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46428" indent="0">
              <a:buNone/>
              <a:defRPr sz="2800"/>
            </a:lvl2pPr>
            <a:lvl3pPr marL="892855" indent="0">
              <a:buNone/>
              <a:defRPr sz="2400"/>
            </a:lvl3pPr>
            <a:lvl4pPr marL="1339282" indent="0">
              <a:buNone/>
              <a:defRPr sz="2000"/>
            </a:lvl4pPr>
            <a:lvl5pPr marL="1785710" indent="0">
              <a:buNone/>
              <a:defRPr sz="2000"/>
            </a:lvl5pPr>
            <a:lvl6pPr marL="2232137" indent="0">
              <a:buNone/>
              <a:defRPr sz="2000"/>
            </a:lvl6pPr>
            <a:lvl7pPr marL="2678565" indent="0">
              <a:buNone/>
              <a:defRPr sz="2000"/>
            </a:lvl7pPr>
            <a:lvl8pPr marL="3124992" indent="0">
              <a:buNone/>
              <a:defRPr sz="2000"/>
            </a:lvl8pPr>
            <a:lvl9pPr marL="3571419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A598E-4743-46A8-9FAA-9E8290E02812}" type="datetime1">
              <a:rPr lang="ru-RU" smtClean="0"/>
              <a:t>17.09.2024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89285" tIns="44643" rIns="89285" bIns="4464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89285" tIns="44643" rIns="89285" bIns="4464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1" y="6356355"/>
            <a:ext cx="28448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2CF31-930F-40A1-9D4F-8509BC5E80C5}" type="datetime1">
              <a:rPr lang="ru-RU" smtClean="0"/>
              <a:t>17.09.2024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1" y="6356355"/>
            <a:ext cx="28448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892855" rtl="0" eaLnBrk="1" latinLnBrk="0" hangingPunct="1"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4821" indent="-334821" algn="l" defTabSz="8928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5445" indent="-279017" algn="l" defTabSz="8928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16069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62497" indent="-223214" algn="l" defTabSz="8928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8924" indent="-223214" algn="l" defTabSz="8928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55351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01779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48205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94633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46428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9285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28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8571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32137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7856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2499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71419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85" tIns="44643" rIns="89285" bIns="446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85" tIns="44643" rIns="89285" bIns="446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l" defTabSz="8928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E5C760-A2A4-47AA-9262-39770073632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17.09.2024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ctr" defTabSz="8928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r" defTabSz="8928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E98FF4-5DCF-4ADE-AF97-498CEF11024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393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7" r:id="rId1"/>
    <p:sldLayoutId id="2147484238" r:id="rId2"/>
    <p:sldLayoutId id="2147484239" r:id="rId3"/>
    <p:sldLayoutId id="2147484240" r:id="rId4"/>
    <p:sldLayoutId id="2147484241" r:id="rId5"/>
    <p:sldLayoutId id="2147484242" r:id="rId6"/>
    <p:sldLayoutId id="2147484243" r:id="rId7"/>
    <p:sldLayoutId id="2147484244" r:id="rId8"/>
    <p:sldLayoutId id="2147484245" r:id="rId9"/>
    <p:sldLayoutId id="2147484246" r:id="rId10"/>
    <p:sldLayoutId id="2147484247" r:id="rId11"/>
  </p:sldLayoutIdLst>
  <p:hf hdr="0" ftr="0" dt="0"/>
  <p:txStyles>
    <p:titleStyle>
      <a:lvl1pPr algn="ctr" defTabSz="892175" rtl="0" eaLnBrk="0" fontAlgn="base" hangingPunct="0"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2pPr>
      <a:lvl3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3pPr>
      <a:lvl4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4pPr>
      <a:lvl5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5pPr>
      <a:lvl6pPr marL="4572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6pPr>
      <a:lvl7pPr marL="9144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7pPr>
      <a:lvl8pPr marL="13716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8pPr>
      <a:lvl9pPr marL="18288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9pPr>
    </p:titleStyle>
    <p:bodyStyle>
      <a:lvl1pPr marL="333375" indent="-333375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3900" indent="-277813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16013" indent="-222250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62100" indent="-222250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8188" indent="-222250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55351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01779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48205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94633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46428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9285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28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8571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32137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7856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2499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71419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chart" Target="../charts/char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chart" Target="../charts/chart8.xml"/><Relationship Id="rId7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jpeg"/><Relationship Id="rId5" Type="http://schemas.openxmlformats.org/officeDocument/2006/relationships/image" Target="../media/image23.jp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5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3392" y="4371741"/>
            <a:ext cx="10945216" cy="1499942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ОБЗОР ПРАВОПРИМЕНИТЕЛЬНОЙ ПРАКТИКИ </a:t>
            </a:r>
            <a:br>
              <a:rPr lang="ru-RU" sz="24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</a:br>
            <a:r>
              <a:rPr lang="ru-RU" sz="24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СЕВЕРО-ЗАПАДНОГО УПРАВЛЕНИЯ РОСТЕХНАДЗОРА </a:t>
            </a:r>
            <a:br>
              <a:rPr lang="ru-RU" sz="24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</a:br>
            <a:r>
              <a:rPr lang="ru-RU" sz="24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НА ТЕРРИТОРИИ </a:t>
            </a:r>
            <a:r>
              <a:rPr lang="ru-RU" sz="24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РЕСПУБЛИКИ КАРЕЛИЯ ЗА </a:t>
            </a:r>
            <a:r>
              <a:rPr lang="en-US" sz="24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I</a:t>
            </a:r>
            <a:r>
              <a:rPr lang="ru-RU" sz="24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ПОЛУГОДИЕ </a:t>
            </a:r>
            <a:r>
              <a:rPr lang="ru-RU" sz="24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2024 ГОДА. </a:t>
            </a:r>
            <a:br>
              <a:rPr lang="ru-RU" sz="24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</a:br>
            <a:r>
              <a:rPr lang="ru-RU" sz="24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ПРОФИЛАКТИЧЕСКИЕ МЕРОПРИЯТИЯ ПРИ ОСУЩЕСТВЛЕНИИ ГОСУДАРСТВЕННОГО КОНТРОЛЯ (НАДЗОРА)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8916" y="6201311"/>
            <a:ext cx="3192357" cy="259435"/>
          </a:xfrm>
          <a:prstGeom prst="rect">
            <a:avLst/>
          </a:prstGeom>
          <a:noFill/>
        </p:spPr>
        <p:txBody>
          <a:bodyPr wrap="none" lIns="89285" tIns="44643" rIns="89285" bIns="44643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  <a:latin typeface="Lato" pitchFamily="34" charset="0"/>
              </a:rPr>
              <a:t>ДОКЛАДЧИК: </a:t>
            </a:r>
            <a:r>
              <a:rPr lang="ru-RU" sz="1100" dirty="0" smtClean="0">
                <a:solidFill>
                  <a:schemeClr val="bg1"/>
                </a:solidFill>
                <a:latin typeface="Lato" pitchFamily="34" charset="0"/>
              </a:rPr>
              <a:t>ОЖИГОВ СЕРГЕЙ ОЛЕГОВИЧ</a:t>
            </a:r>
            <a:endParaRPr lang="ru-RU" sz="1100" b="1" dirty="0">
              <a:solidFill>
                <a:schemeClr val="bg1"/>
              </a:solidFill>
              <a:latin typeface="Lato" pitchFamily="34" charset="0"/>
            </a:endParaRPr>
          </a:p>
        </p:txBody>
      </p:sp>
      <p:pic>
        <p:nvPicPr>
          <p:cNvPr id="3074" name="Picture 2" descr="C:\Users\Илья\Desktop\Герб цветно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829" y="800709"/>
            <a:ext cx="3119802" cy="324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43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121920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Заголовок 1"/>
          <p:cNvSpPr>
            <a:spLocks noGrp="1"/>
          </p:cNvSpPr>
          <p:nvPr>
            <p:ph type="ctrTitle"/>
          </p:nvPr>
        </p:nvSpPr>
        <p:spPr>
          <a:xfrm>
            <a:off x="527539" y="368300"/>
            <a:ext cx="9702800" cy="960438"/>
          </a:xfrm>
        </p:spPr>
        <p:txBody>
          <a:bodyPr>
            <a:normAutofit/>
          </a:bodyPr>
          <a:lstStyle/>
          <a:p>
            <a:pPr algn="l" eaLnBrk="1" hangingPunct="1"/>
            <a:r>
              <a:rPr lang="ru-RU" sz="2400" dirty="0" smtClean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ПОКАЗАТЕЛИ КОНТРОЛЬНОЙ (НАДЗОРНОЙ) ДЕЯТЕЛЬНОСТИ НА ТЕРРИТОРИИ РЕСПУБЛИКИ КАРЕЛИЯ</a:t>
            </a:r>
          </a:p>
        </p:txBody>
      </p:sp>
      <p:pic>
        <p:nvPicPr>
          <p:cNvPr id="10244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7201" y="460375"/>
            <a:ext cx="902677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Box 93"/>
          <p:cNvSpPr txBox="1">
            <a:spLocks noChangeArrowheads="1"/>
          </p:cNvSpPr>
          <p:nvPr/>
        </p:nvSpPr>
        <p:spPr bwMode="auto">
          <a:xfrm>
            <a:off x="726831" y="1557339"/>
            <a:ext cx="2160954" cy="276225"/>
          </a:xfrm>
          <a:prstGeom prst="rect">
            <a:avLst/>
          </a:prstGeom>
          <a:solidFill>
            <a:srgbClr val="3498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ru-RU" sz="1200" dirty="0">
                <a:solidFill>
                  <a:prstClr val="white"/>
                </a:solidFill>
                <a:latin typeface="Lato" pitchFamily="34" charset="0"/>
              </a:rPr>
              <a:t>6 месяцев </a:t>
            </a:r>
            <a:r>
              <a:rPr lang="ru-RU" sz="1200" dirty="0" smtClean="0">
                <a:solidFill>
                  <a:prstClr val="white"/>
                </a:solidFill>
                <a:latin typeface="Lato" pitchFamily="34" charset="0"/>
              </a:rPr>
              <a:t>2023 </a:t>
            </a:r>
            <a:r>
              <a:rPr lang="ru-RU" sz="1200" dirty="0">
                <a:solidFill>
                  <a:prstClr val="white"/>
                </a:solidFill>
                <a:latin typeface="Lato" pitchFamily="34" charset="0"/>
              </a:rPr>
              <a:t>год</a:t>
            </a:r>
            <a:endParaRPr lang="ru-RU" sz="1200" b="1" dirty="0">
              <a:solidFill>
                <a:prstClr val="white"/>
              </a:solidFill>
              <a:latin typeface="Lato" pitchFamily="34" charset="0"/>
            </a:endParaRPr>
          </a:p>
        </p:txBody>
      </p:sp>
      <p:sp>
        <p:nvSpPr>
          <p:cNvPr id="10246" name="TextBox 95"/>
          <p:cNvSpPr txBox="1">
            <a:spLocks noChangeArrowheads="1"/>
          </p:cNvSpPr>
          <p:nvPr/>
        </p:nvSpPr>
        <p:spPr bwMode="auto">
          <a:xfrm>
            <a:off x="689709" y="1989138"/>
            <a:ext cx="2158999" cy="276225"/>
          </a:xfrm>
          <a:prstGeom prst="rect">
            <a:avLst/>
          </a:prstGeom>
          <a:solidFill>
            <a:srgbClr val="D61C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ru-RU" sz="1200" dirty="0">
                <a:solidFill>
                  <a:prstClr val="white"/>
                </a:solidFill>
                <a:latin typeface="Lato" pitchFamily="34" charset="0"/>
              </a:rPr>
              <a:t>6 месяцев </a:t>
            </a:r>
            <a:r>
              <a:rPr lang="ru-RU" sz="1200" dirty="0" smtClean="0">
                <a:solidFill>
                  <a:prstClr val="white"/>
                </a:solidFill>
                <a:latin typeface="Lato" pitchFamily="34" charset="0"/>
              </a:rPr>
              <a:t>2024 </a:t>
            </a:r>
            <a:r>
              <a:rPr lang="ru-RU" sz="1200" dirty="0">
                <a:solidFill>
                  <a:prstClr val="white"/>
                </a:solidFill>
                <a:latin typeface="Lato" pitchFamily="34" charset="0"/>
              </a:rPr>
              <a:t>год</a:t>
            </a:r>
            <a:endParaRPr lang="ru-RU" sz="1200" b="1" dirty="0">
              <a:solidFill>
                <a:prstClr val="white"/>
              </a:solidFill>
              <a:latin typeface="Lato" pitchFamily="34" charset="0"/>
            </a:endParaRPr>
          </a:p>
        </p:txBody>
      </p:sp>
      <p:sp>
        <p:nvSpPr>
          <p:cNvPr id="10247" name="TextBox 41"/>
          <p:cNvSpPr txBox="1">
            <a:spLocks noChangeArrowheads="1"/>
          </p:cNvSpPr>
          <p:nvPr/>
        </p:nvSpPr>
        <p:spPr bwMode="auto">
          <a:xfrm>
            <a:off x="1915483" y="5258539"/>
            <a:ext cx="10374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914400" eaLnBrk="1" hangingPunct="1"/>
            <a:r>
              <a:rPr lang="ru-RU" sz="1200" b="1" dirty="0">
                <a:solidFill>
                  <a:prstClr val="black"/>
                </a:solidFill>
                <a:latin typeface="Lato Light" pitchFamily="34" charset="0"/>
              </a:rPr>
              <a:t>Количество </a:t>
            </a:r>
          </a:p>
          <a:p>
            <a:pPr algn="ctr" defTabSz="914400" eaLnBrk="1" hangingPunct="1"/>
            <a:r>
              <a:rPr lang="ru-RU" sz="1200" b="1" dirty="0">
                <a:solidFill>
                  <a:prstClr val="black"/>
                </a:solidFill>
                <a:latin typeface="Lato Light" pitchFamily="34" charset="0"/>
              </a:rPr>
              <a:t>проверок</a:t>
            </a:r>
          </a:p>
        </p:txBody>
      </p:sp>
      <p:pic>
        <p:nvPicPr>
          <p:cNvPr id="10248" name="Picture 2" descr="C:\Users\Илья\Desktop\столбец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247" y="3903995"/>
            <a:ext cx="531446" cy="120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3" descr="C:\Users\Илья\Desktop\столбец 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841" y="3665197"/>
            <a:ext cx="533399" cy="1453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0" name="TextBox 44"/>
          <p:cNvSpPr txBox="1">
            <a:spLocks noChangeArrowheads="1"/>
          </p:cNvSpPr>
          <p:nvPr/>
        </p:nvSpPr>
        <p:spPr bwMode="auto">
          <a:xfrm>
            <a:off x="4157043" y="5279804"/>
            <a:ext cx="10374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914400" eaLnBrk="1" hangingPunct="1"/>
            <a:r>
              <a:rPr lang="ru-RU" sz="1200" b="1" dirty="0">
                <a:solidFill>
                  <a:prstClr val="black"/>
                </a:solidFill>
                <a:latin typeface="Lato Light" pitchFamily="34" charset="0"/>
              </a:rPr>
              <a:t>Количество </a:t>
            </a:r>
          </a:p>
          <a:p>
            <a:pPr algn="ctr" defTabSz="914400" eaLnBrk="1" hangingPunct="1"/>
            <a:r>
              <a:rPr lang="ru-RU" sz="1200" b="1" dirty="0">
                <a:solidFill>
                  <a:prstClr val="black"/>
                </a:solidFill>
                <a:latin typeface="Lato" pitchFamily="34" charset="0"/>
                <a:cs typeface="Lato" pitchFamily="34" charset="0"/>
              </a:rPr>
              <a:t>нарушений</a:t>
            </a:r>
          </a:p>
        </p:txBody>
      </p:sp>
      <p:pic>
        <p:nvPicPr>
          <p:cNvPr id="10251" name="Picture 2" descr="C:\Users\Илья\Desktop\столбец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952" y="4332288"/>
            <a:ext cx="531446" cy="782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3" descr="C:\Users\Илья\Desktop\столбец 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445" y="4510088"/>
            <a:ext cx="531446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3" name="TextBox 48"/>
          <p:cNvSpPr txBox="1">
            <a:spLocks noChangeArrowheads="1"/>
          </p:cNvSpPr>
          <p:nvPr/>
        </p:nvSpPr>
        <p:spPr bwMode="auto">
          <a:xfrm>
            <a:off x="5986348" y="5246689"/>
            <a:ext cx="15440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914400" eaLnBrk="1" hangingPunct="1"/>
            <a:r>
              <a:rPr lang="ru-RU" sz="1200" b="1" dirty="0">
                <a:solidFill>
                  <a:prstClr val="black"/>
                </a:solidFill>
                <a:latin typeface="Lato Light" pitchFamily="34" charset="0"/>
              </a:rPr>
              <a:t>Количество </a:t>
            </a:r>
          </a:p>
          <a:p>
            <a:pPr algn="ctr" defTabSz="914400" eaLnBrk="1" hangingPunct="1"/>
            <a:r>
              <a:rPr lang="ru-RU" sz="1200" b="1" dirty="0">
                <a:solidFill>
                  <a:prstClr val="black"/>
                </a:solidFill>
                <a:latin typeface="Lato Light" pitchFamily="34" charset="0"/>
              </a:rPr>
              <a:t>админист</a:t>
            </a:r>
            <a:r>
              <a:rPr lang="ru-RU" sz="1200" b="1" dirty="0">
                <a:solidFill>
                  <a:prstClr val="black"/>
                </a:solidFill>
                <a:latin typeface="Lato" pitchFamily="34" charset="0"/>
                <a:cs typeface="Lato" pitchFamily="34" charset="0"/>
              </a:rPr>
              <a:t>р</a:t>
            </a:r>
            <a:r>
              <a:rPr lang="ru-RU" sz="1200" b="1" dirty="0">
                <a:solidFill>
                  <a:prstClr val="black"/>
                </a:solidFill>
                <a:latin typeface="Lato Light" pitchFamily="34" charset="0"/>
              </a:rPr>
              <a:t>ативных </a:t>
            </a:r>
          </a:p>
          <a:p>
            <a:pPr algn="ctr" defTabSz="914400" eaLnBrk="1" hangingPunct="1"/>
            <a:r>
              <a:rPr lang="ru-RU" sz="1200" b="1" dirty="0">
                <a:solidFill>
                  <a:prstClr val="black"/>
                </a:solidFill>
                <a:latin typeface="Lato Light" pitchFamily="34" charset="0"/>
              </a:rPr>
              <a:t>наказаний</a:t>
            </a:r>
          </a:p>
        </p:txBody>
      </p:sp>
      <p:sp>
        <p:nvSpPr>
          <p:cNvPr id="10254" name="TextBox 51"/>
          <p:cNvSpPr txBox="1">
            <a:spLocks noChangeArrowheads="1"/>
          </p:cNvSpPr>
          <p:nvPr/>
        </p:nvSpPr>
        <p:spPr bwMode="auto">
          <a:xfrm>
            <a:off x="8190762" y="5258540"/>
            <a:ext cx="15408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914400" eaLnBrk="1" hangingPunct="1"/>
            <a:r>
              <a:rPr lang="ru-RU" sz="1200" b="1" dirty="0">
                <a:solidFill>
                  <a:prstClr val="black"/>
                </a:solidFill>
                <a:latin typeface="Lato Light" pitchFamily="34" charset="0"/>
              </a:rPr>
              <a:t>Сумма </a:t>
            </a:r>
            <a:endParaRPr lang="ru-RU" sz="1200" b="1" dirty="0" smtClean="0">
              <a:solidFill>
                <a:prstClr val="black"/>
              </a:solidFill>
              <a:latin typeface="Lato Light" pitchFamily="34" charset="0"/>
            </a:endParaRPr>
          </a:p>
          <a:p>
            <a:pPr algn="ctr" defTabSz="914400" eaLnBrk="1" hangingPunct="1"/>
            <a:r>
              <a:rPr lang="ru-RU" sz="1200" b="1" dirty="0" smtClean="0">
                <a:solidFill>
                  <a:prstClr val="black"/>
                </a:solidFill>
                <a:latin typeface="Lato Light" pitchFamily="34" charset="0"/>
              </a:rPr>
              <a:t>штрафов </a:t>
            </a:r>
            <a:r>
              <a:rPr lang="ru-RU" sz="1200" b="1" dirty="0">
                <a:solidFill>
                  <a:prstClr val="black"/>
                </a:solidFill>
                <a:latin typeface="Lato Light" pitchFamily="34" charset="0"/>
              </a:rPr>
              <a:t>, </a:t>
            </a:r>
            <a:r>
              <a:rPr lang="ru-RU" sz="1200" b="1" dirty="0">
                <a:solidFill>
                  <a:prstClr val="black"/>
                </a:solidFill>
                <a:latin typeface="Lato" pitchFamily="34" charset="0"/>
                <a:cs typeface="Lato" pitchFamily="34" charset="0"/>
              </a:rPr>
              <a:t>тыс</a:t>
            </a:r>
            <a:r>
              <a:rPr lang="ru-RU" sz="1200" b="1" dirty="0">
                <a:solidFill>
                  <a:prstClr val="black"/>
                </a:solidFill>
                <a:latin typeface="Lato Light" pitchFamily="34" charset="0"/>
              </a:rPr>
              <a:t>. руб.</a:t>
            </a:r>
          </a:p>
        </p:txBody>
      </p:sp>
      <p:grpSp>
        <p:nvGrpSpPr>
          <p:cNvPr id="10255" name="Группа 19"/>
          <p:cNvGrpSpPr>
            <a:grpSpLocks/>
          </p:cNvGrpSpPr>
          <p:nvPr/>
        </p:nvGrpSpPr>
        <p:grpSpPr bwMode="auto">
          <a:xfrm>
            <a:off x="2407348" y="3596218"/>
            <a:ext cx="746160" cy="947123"/>
            <a:chOff x="755576" y="3476652"/>
            <a:chExt cx="606441" cy="948293"/>
          </a:xfrm>
        </p:grpSpPr>
        <p:cxnSp>
          <p:nvCxnSpPr>
            <p:cNvPr id="55" name="Прямая соединительная линия 54"/>
            <p:cNvCxnSpPr/>
            <p:nvPr/>
          </p:nvCxnSpPr>
          <p:spPr bwMode="auto">
            <a:xfrm>
              <a:off x="1124471" y="3792618"/>
              <a:ext cx="8485" cy="63232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miter lim="800000"/>
              <a:tailEnd type="oval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>
              <a:off x="1146050" y="3792619"/>
              <a:ext cx="21596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385" name="TextBox 69"/>
            <p:cNvSpPr txBox="1">
              <a:spLocks noChangeArrowheads="1"/>
            </p:cNvSpPr>
            <p:nvPr/>
          </p:nvSpPr>
          <p:spPr bwMode="auto">
            <a:xfrm>
              <a:off x="755576" y="3476652"/>
              <a:ext cx="150140" cy="308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defTabSz="914400" eaLnBrk="1" hangingPunct="1"/>
              <a:endParaRPr lang="ru-RU" sz="1400" dirty="0">
                <a:solidFill>
                  <a:srgbClr val="0068AB"/>
                </a:solidFill>
                <a:latin typeface="a_PlakatTitul" pitchFamily="34" charset="-52"/>
              </a:endParaRPr>
            </a:p>
          </p:txBody>
        </p:sp>
      </p:grpSp>
      <p:grpSp>
        <p:nvGrpSpPr>
          <p:cNvPr id="10256" name="Группа 20"/>
          <p:cNvGrpSpPr>
            <a:grpSpLocks/>
          </p:cNvGrpSpPr>
          <p:nvPr/>
        </p:nvGrpSpPr>
        <p:grpSpPr bwMode="auto">
          <a:xfrm>
            <a:off x="4941071" y="3120309"/>
            <a:ext cx="506870" cy="666750"/>
            <a:chOff x="1133739" y="3722196"/>
            <a:chExt cx="415965" cy="662780"/>
          </a:xfrm>
        </p:grpSpPr>
        <p:cxnSp>
          <p:nvCxnSpPr>
            <p:cNvPr id="50" name="Прямая соединительная линия 49"/>
            <p:cNvCxnSpPr/>
            <p:nvPr/>
          </p:nvCxnSpPr>
          <p:spPr bwMode="auto">
            <a:xfrm>
              <a:off x="1188256" y="4116708"/>
              <a:ext cx="0" cy="26826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miter lim="800000"/>
              <a:tailEnd type="oval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 flipV="1">
              <a:off x="1188256" y="4102506"/>
              <a:ext cx="323893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382" name="TextBox 74"/>
            <p:cNvSpPr txBox="1">
              <a:spLocks noChangeArrowheads="1"/>
            </p:cNvSpPr>
            <p:nvPr/>
          </p:nvSpPr>
          <p:spPr bwMode="auto">
            <a:xfrm>
              <a:off x="1133739" y="3722196"/>
              <a:ext cx="415965" cy="305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defTabSz="914400" eaLnBrk="1" hangingPunct="1"/>
              <a:r>
                <a:rPr lang="ru-RU" sz="1400" dirty="0" smtClean="0">
                  <a:solidFill>
                    <a:srgbClr val="0068AB"/>
                  </a:solidFill>
                  <a:latin typeface="a_PlakatTitul" pitchFamily="34" charset="-52"/>
                </a:rPr>
                <a:t>807</a:t>
              </a:r>
              <a:endParaRPr lang="ru-RU" sz="1400" dirty="0">
                <a:solidFill>
                  <a:srgbClr val="0068AB"/>
                </a:solidFill>
                <a:latin typeface="a_PlakatTitul" pitchFamily="34" charset="-52"/>
              </a:endParaRPr>
            </a:p>
          </p:txBody>
        </p:sp>
      </p:grpSp>
      <p:sp>
        <p:nvSpPr>
          <p:cNvPr id="10257" name="TextBox 83"/>
          <p:cNvSpPr txBox="1">
            <a:spLocks noChangeArrowheads="1"/>
          </p:cNvSpPr>
          <p:nvPr/>
        </p:nvSpPr>
        <p:spPr bwMode="auto">
          <a:xfrm>
            <a:off x="3952638" y="2780928"/>
            <a:ext cx="61427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914400" eaLnBrk="1" hangingPunct="1"/>
            <a:r>
              <a:rPr lang="ru-RU" sz="1400" dirty="0" smtClean="0">
                <a:solidFill>
                  <a:srgbClr val="0068AB"/>
                </a:solidFill>
                <a:latin typeface="a_PlakatTitul" pitchFamily="34" charset="-52"/>
              </a:rPr>
              <a:t>1029</a:t>
            </a:r>
            <a:endParaRPr lang="ru-RU" sz="1400" dirty="0">
              <a:solidFill>
                <a:srgbClr val="0068AB"/>
              </a:solidFill>
              <a:latin typeface="a_PlakatTitul" pitchFamily="34" charset="-52"/>
            </a:endParaRPr>
          </a:p>
        </p:txBody>
      </p:sp>
      <p:sp>
        <p:nvSpPr>
          <p:cNvPr id="10258" name="TextBox 90"/>
          <p:cNvSpPr txBox="1">
            <a:spLocks noChangeArrowheads="1"/>
          </p:cNvSpPr>
          <p:nvPr/>
        </p:nvSpPr>
        <p:spPr bwMode="auto">
          <a:xfrm>
            <a:off x="5952075" y="3778147"/>
            <a:ext cx="642816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914400" eaLnBrk="1" hangingPunct="1"/>
            <a:r>
              <a:rPr lang="ru-RU" sz="1400" dirty="0" smtClean="0">
                <a:solidFill>
                  <a:srgbClr val="0068AB"/>
                </a:solidFill>
                <a:latin typeface="a_PlakatTitul" pitchFamily="34" charset="-52"/>
              </a:rPr>
              <a:t>63</a:t>
            </a:r>
            <a:endParaRPr lang="ru-RU" sz="1400" dirty="0">
              <a:solidFill>
                <a:srgbClr val="0068AB"/>
              </a:solidFill>
              <a:latin typeface="a_PlakatTitul" pitchFamily="34" charset="-52"/>
            </a:endParaRPr>
          </a:p>
        </p:txBody>
      </p:sp>
      <p:grpSp>
        <p:nvGrpSpPr>
          <p:cNvPr id="10259" name="Группа 23"/>
          <p:cNvGrpSpPr>
            <a:grpSpLocks/>
          </p:cNvGrpSpPr>
          <p:nvPr/>
        </p:nvGrpSpPr>
        <p:grpSpPr bwMode="auto">
          <a:xfrm>
            <a:off x="6891547" y="3506264"/>
            <a:ext cx="413479" cy="649287"/>
            <a:chOff x="1553762" y="2909017"/>
            <a:chExt cx="338014" cy="648833"/>
          </a:xfrm>
        </p:grpSpPr>
        <p:cxnSp>
          <p:nvCxnSpPr>
            <p:cNvPr id="37" name="Прямая соединительная линия 36"/>
            <p:cNvCxnSpPr/>
            <p:nvPr/>
          </p:nvCxnSpPr>
          <p:spPr>
            <a:xfrm flipV="1">
              <a:off x="1553762" y="3278645"/>
              <a:ext cx="32583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>
              <a:off x="1553762" y="3288164"/>
              <a:ext cx="0" cy="269686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miter lim="800000"/>
              <a:tailEnd type="oval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379" name="TextBox 103"/>
            <p:cNvSpPr txBox="1">
              <a:spLocks noChangeArrowheads="1"/>
            </p:cNvSpPr>
            <p:nvPr/>
          </p:nvSpPr>
          <p:spPr bwMode="auto">
            <a:xfrm>
              <a:off x="1565216" y="2909017"/>
              <a:ext cx="326560" cy="307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defTabSz="914400" eaLnBrk="1" hangingPunct="1"/>
              <a:r>
                <a:rPr lang="ru-RU" sz="1400" dirty="0" smtClean="0">
                  <a:solidFill>
                    <a:srgbClr val="0068AB"/>
                  </a:solidFill>
                  <a:latin typeface="a_PlakatTitul" pitchFamily="34" charset="-52"/>
                </a:rPr>
                <a:t>85</a:t>
              </a:r>
              <a:endParaRPr lang="ru-RU" sz="1400" dirty="0">
                <a:solidFill>
                  <a:srgbClr val="0068AB"/>
                </a:solidFill>
                <a:latin typeface="a_PlakatTitul" pitchFamily="34" charset="-52"/>
              </a:endParaRPr>
            </a:p>
          </p:txBody>
        </p:sp>
      </p:grpSp>
      <p:pic>
        <p:nvPicPr>
          <p:cNvPr id="10260" name="Picture 3" descr="C:\Users\Илья\Desktop\столбец 2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143" y="3750107"/>
            <a:ext cx="533401" cy="141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1" name="Picture 2" descr="C:\Users\Илья\Desktop\столбец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7695" y="3274197"/>
            <a:ext cx="531446" cy="1844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2" name="Прямоугольник 115"/>
          <p:cNvSpPr>
            <a:spLocks noChangeArrowheads="1"/>
          </p:cNvSpPr>
          <p:nvPr/>
        </p:nvSpPr>
        <p:spPr bwMode="auto">
          <a:xfrm>
            <a:off x="2815449" y="3540615"/>
            <a:ext cx="4527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68AB"/>
                </a:solidFill>
                <a:latin typeface="a_PlakatTitul" pitchFamily="34" charset="-52"/>
              </a:rPr>
              <a:t>61</a:t>
            </a:r>
            <a:endParaRPr lang="ru-RU" sz="1400" dirty="0">
              <a:solidFill>
                <a:srgbClr val="0068AB"/>
              </a:solidFill>
              <a:latin typeface="a_PlakatTitul" pitchFamily="34" charset="-52"/>
            </a:endParaRPr>
          </a:p>
        </p:txBody>
      </p:sp>
      <p:grpSp>
        <p:nvGrpSpPr>
          <p:cNvPr id="10263" name="Группа 116"/>
          <p:cNvGrpSpPr>
            <a:grpSpLocks/>
          </p:cNvGrpSpPr>
          <p:nvPr/>
        </p:nvGrpSpPr>
        <p:grpSpPr bwMode="auto">
          <a:xfrm>
            <a:off x="4019343" y="2189825"/>
            <a:ext cx="703113" cy="1279525"/>
            <a:chOff x="1269958" y="2286000"/>
            <a:chExt cx="569710" cy="1278115"/>
          </a:xfrm>
        </p:grpSpPr>
        <p:cxnSp>
          <p:nvCxnSpPr>
            <p:cNvPr id="118" name="Прямая соединительная линия 117"/>
            <p:cNvCxnSpPr/>
            <p:nvPr/>
          </p:nvCxnSpPr>
          <p:spPr>
            <a:xfrm flipV="1">
              <a:off x="1269958" y="3278680"/>
              <a:ext cx="32296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Прямая соединительная линия 119"/>
            <p:cNvCxnSpPr/>
            <p:nvPr/>
          </p:nvCxnSpPr>
          <p:spPr>
            <a:xfrm>
              <a:off x="1592918" y="3294537"/>
              <a:ext cx="0" cy="26957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miter lim="800000"/>
              <a:tailEnd type="oval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376" name="TextBox 61"/>
            <p:cNvSpPr txBox="1">
              <a:spLocks noChangeArrowheads="1"/>
            </p:cNvSpPr>
            <p:nvPr/>
          </p:nvSpPr>
          <p:spPr bwMode="auto">
            <a:xfrm>
              <a:off x="1689986" y="2286000"/>
              <a:ext cx="149682" cy="307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defTabSz="914400" eaLnBrk="1" hangingPunct="1"/>
              <a:endParaRPr lang="ru-RU" sz="1400" dirty="0">
                <a:solidFill>
                  <a:srgbClr val="0068AB"/>
                </a:solidFill>
                <a:latin typeface="a_PlakatTitul" pitchFamily="34" charset="-52"/>
              </a:endParaRPr>
            </a:p>
          </p:txBody>
        </p:sp>
      </p:grpSp>
      <p:grpSp>
        <p:nvGrpSpPr>
          <p:cNvPr id="10264" name="Группа 122"/>
          <p:cNvGrpSpPr>
            <a:grpSpLocks/>
          </p:cNvGrpSpPr>
          <p:nvPr/>
        </p:nvGrpSpPr>
        <p:grpSpPr bwMode="auto">
          <a:xfrm>
            <a:off x="5986348" y="3505201"/>
            <a:ext cx="1318678" cy="915987"/>
            <a:chOff x="-163644" y="3516458"/>
            <a:chExt cx="1068970" cy="913538"/>
          </a:xfrm>
        </p:grpSpPr>
        <p:cxnSp>
          <p:nvCxnSpPr>
            <p:cNvPr id="128" name="Прямая соединительная линия 127"/>
            <p:cNvCxnSpPr/>
            <p:nvPr/>
          </p:nvCxnSpPr>
          <p:spPr bwMode="auto">
            <a:xfrm>
              <a:off x="129370" y="4160843"/>
              <a:ext cx="0" cy="26915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miter lim="800000"/>
              <a:tailEnd type="oval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5" name="Прямая соединительная линия 124"/>
            <p:cNvCxnSpPr/>
            <p:nvPr/>
          </p:nvCxnSpPr>
          <p:spPr>
            <a:xfrm flipV="1">
              <a:off x="-163644" y="4151343"/>
              <a:ext cx="32310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373" name="TextBox 69"/>
            <p:cNvSpPr txBox="1">
              <a:spLocks noChangeArrowheads="1"/>
            </p:cNvSpPr>
            <p:nvPr/>
          </p:nvSpPr>
          <p:spPr bwMode="auto">
            <a:xfrm>
              <a:off x="755576" y="3516458"/>
              <a:ext cx="149750" cy="306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defTabSz="914400" eaLnBrk="1" hangingPunct="1"/>
              <a:endParaRPr lang="ru-RU" sz="1400" dirty="0">
                <a:solidFill>
                  <a:srgbClr val="0068AB"/>
                </a:solidFill>
                <a:latin typeface="a_PlakatTitul" pitchFamily="34" charset="-52"/>
              </a:endParaRPr>
            </a:p>
          </p:txBody>
        </p:sp>
      </p:grpSp>
      <p:grpSp>
        <p:nvGrpSpPr>
          <p:cNvPr id="10265" name="Группа 128"/>
          <p:cNvGrpSpPr>
            <a:grpSpLocks/>
          </p:cNvGrpSpPr>
          <p:nvPr/>
        </p:nvGrpSpPr>
        <p:grpSpPr bwMode="auto">
          <a:xfrm>
            <a:off x="7852027" y="2899546"/>
            <a:ext cx="536961" cy="569913"/>
            <a:chOff x="1458276" y="2286000"/>
            <a:chExt cx="353233" cy="570753"/>
          </a:xfrm>
        </p:grpSpPr>
        <p:cxnSp>
          <p:nvCxnSpPr>
            <p:cNvPr id="130" name="Прямая соединительная линия 129"/>
            <p:cNvCxnSpPr/>
            <p:nvPr/>
          </p:nvCxnSpPr>
          <p:spPr>
            <a:xfrm flipV="1">
              <a:off x="1458276" y="2568991"/>
              <a:ext cx="323899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Прямая соединительная линия 131"/>
            <p:cNvCxnSpPr/>
            <p:nvPr/>
          </p:nvCxnSpPr>
          <p:spPr>
            <a:xfrm>
              <a:off x="1782175" y="2586480"/>
              <a:ext cx="0" cy="27027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miter lim="800000"/>
              <a:tailEnd type="oval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370" name="TextBox 61"/>
            <p:cNvSpPr txBox="1">
              <a:spLocks noChangeArrowheads="1"/>
            </p:cNvSpPr>
            <p:nvPr/>
          </p:nvSpPr>
          <p:spPr bwMode="auto">
            <a:xfrm>
              <a:off x="1689986" y="2286000"/>
              <a:ext cx="121523" cy="308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defTabSz="914400" eaLnBrk="1" hangingPunct="1"/>
              <a:endParaRPr lang="ru-RU" sz="1400" dirty="0">
                <a:solidFill>
                  <a:srgbClr val="0068AB"/>
                </a:solidFill>
                <a:latin typeface="a_PlakatTitul" pitchFamily="34" charset="-52"/>
              </a:endParaRPr>
            </a:p>
          </p:txBody>
        </p:sp>
      </p:grpSp>
      <p:sp>
        <p:nvSpPr>
          <p:cNvPr id="10266" name="Прямоугольник 3"/>
          <p:cNvSpPr>
            <a:spLocks noChangeArrowheads="1"/>
          </p:cNvSpPr>
          <p:nvPr/>
        </p:nvSpPr>
        <p:spPr bwMode="auto">
          <a:xfrm>
            <a:off x="7995800" y="2898480"/>
            <a:ext cx="61427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rgbClr val="0068AB"/>
                </a:solidFill>
                <a:latin typeface="a_PlakatTitul" pitchFamily="34" charset="-52"/>
              </a:rPr>
              <a:t>4120</a:t>
            </a:r>
            <a:endParaRPr lang="ru-RU" sz="1400" dirty="0">
              <a:solidFill>
                <a:srgbClr val="0068AB"/>
              </a:solidFill>
              <a:latin typeface="a_PlakatTitul" pitchFamily="34" charset="-52"/>
            </a:endParaRPr>
          </a:p>
        </p:txBody>
      </p:sp>
      <p:grpSp>
        <p:nvGrpSpPr>
          <p:cNvPr id="10267" name="Группа 133"/>
          <p:cNvGrpSpPr>
            <a:grpSpLocks/>
          </p:cNvGrpSpPr>
          <p:nvPr/>
        </p:nvGrpSpPr>
        <p:grpSpPr bwMode="auto">
          <a:xfrm>
            <a:off x="8807587" y="2418904"/>
            <a:ext cx="691662" cy="657585"/>
            <a:chOff x="755576" y="3516458"/>
            <a:chExt cx="561625" cy="498097"/>
          </a:xfrm>
        </p:grpSpPr>
        <p:cxnSp>
          <p:nvCxnSpPr>
            <p:cNvPr id="139" name="Прямая соединительная линия 138"/>
            <p:cNvCxnSpPr/>
            <p:nvPr/>
          </p:nvCxnSpPr>
          <p:spPr bwMode="auto">
            <a:xfrm>
              <a:off x="1009418" y="3744885"/>
              <a:ext cx="0" cy="26967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miter lim="800000"/>
              <a:tailEnd type="oval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Прямая соединительная линия 135"/>
            <p:cNvCxnSpPr/>
            <p:nvPr/>
          </p:nvCxnSpPr>
          <p:spPr>
            <a:xfrm flipV="1">
              <a:off x="993553" y="3744885"/>
              <a:ext cx="32364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367" name="TextBox 69"/>
            <p:cNvSpPr txBox="1">
              <a:spLocks noChangeArrowheads="1"/>
            </p:cNvSpPr>
            <p:nvPr/>
          </p:nvSpPr>
          <p:spPr bwMode="auto">
            <a:xfrm>
              <a:off x="755576" y="3516458"/>
              <a:ext cx="150000" cy="233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defTabSz="914400" eaLnBrk="1" hangingPunct="1"/>
              <a:endParaRPr lang="ru-RU" sz="1400" dirty="0">
                <a:solidFill>
                  <a:srgbClr val="0068AB"/>
                </a:solidFill>
                <a:latin typeface="a_PlakatTitul" pitchFamily="34" charset="-52"/>
              </a:endParaRPr>
            </a:p>
          </p:txBody>
        </p:sp>
      </p:grpSp>
      <p:sp>
        <p:nvSpPr>
          <p:cNvPr id="10268" name="Прямоугольник 4"/>
          <p:cNvSpPr>
            <a:spLocks noChangeArrowheads="1"/>
          </p:cNvSpPr>
          <p:nvPr/>
        </p:nvSpPr>
        <p:spPr bwMode="auto">
          <a:xfrm>
            <a:off x="8996633" y="2496419"/>
            <a:ext cx="61427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rgbClr val="0068AB"/>
                </a:solidFill>
                <a:latin typeface="a_PlakatTitul" pitchFamily="34" charset="-52"/>
              </a:rPr>
              <a:t>5236</a:t>
            </a:r>
            <a:endParaRPr lang="ru-RU" sz="1400" dirty="0">
              <a:solidFill>
                <a:srgbClr val="0068AB"/>
              </a:solidFill>
              <a:latin typeface="a_PlakatTitul" pitchFamily="34" charset="-52"/>
            </a:endParaRPr>
          </a:p>
        </p:txBody>
      </p:sp>
      <p:grpSp>
        <p:nvGrpSpPr>
          <p:cNvPr id="10269" name="Группа 4"/>
          <p:cNvGrpSpPr>
            <a:grpSpLocks/>
          </p:cNvGrpSpPr>
          <p:nvPr/>
        </p:nvGrpSpPr>
        <p:grpSpPr bwMode="auto">
          <a:xfrm>
            <a:off x="1976655" y="3893213"/>
            <a:ext cx="615424" cy="1188538"/>
            <a:chOff x="458296" y="4926570"/>
            <a:chExt cx="463147" cy="404007"/>
          </a:xfrm>
        </p:grpSpPr>
        <p:pic>
          <p:nvPicPr>
            <p:cNvPr id="10358" name="Picture 3" descr="C:\Users\Илья\Desktop\столбец 2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193" y="5201838"/>
              <a:ext cx="399774" cy="128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359" name="Группа 15"/>
            <p:cNvGrpSpPr>
              <a:grpSpLocks/>
            </p:cNvGrpSpPr>
            <p:nvPr/>
          </p:nvGrpSpPr>
          <p:grpSpPr bwMode="auto">
            <a:xfrm>
              <a:off x="458296" y="4926570"/>
              <a:ext cx="463147" cy="301478"/>
              <a:chOff x="782331" y="4494608"/>
              <a:chExt cx="463147" cy="301478"/>
            </a:xfrm>
          </p:grpSpPr>
          <p:grpSp>
            <p:nvGrpSpPr>
              <p:cNvPr id="10360" name="Группа 14"/>
              <p:cNvGrpSpPr>
                <a:grpSpLocks/>
              </p:cNvGrpSpPr>
              <p:nvPr/>
            </p:nvGrpSpPr>
            <p:grpSpPr bwMode="auto">
              <a:xfrm>
                <a:off x="932213" y="4621306"/>
                <a:ext cx="202913" cy="174780"/>
                <a:chOff x="1660752" y="3547514"/>
                <a:chExt cx="202913" cy="174780"/>
              </a:xfrm>
            </p:grpSpPr>
            <p:sp>
              <p:nvSpPr>
                <p:cNvPr id="85" name="Овал 84"/>
                <p:cNvSpPr/>
                <p:nvPr/>
              </p:nvSpPr>
              <p:spPr>
                <a:xfrm>
                  <a:off x="1660752" y="3665634"/>
                  <a:ext cx="148510" cy="5666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dirty="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86" name="Прямая соединительная линия 85"/>
                <p:cNvCxnSpPr/>
                <p:nvPr/>
              </p:nvCxnSpPr>
              <p:spPr>
                <a:xfrm>
                  <a:off x="1863665" y="3547514"/>
                  <a:ext cx="0" cy="111702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miter lim="800000"/>
                  <a:tailEnd type="oval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3" name="Прямая соединительная линия 82"/>
              <p:cNvCxnSpPr/>
              <p:nvPr/>
            </p:nvCxnSpPr>
            <p:spPr>
              <a:xfrm flipV="1">
                <a:off x="807228" y="4612708"/>
                <a:ext cx="3278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362" name="TextBox 69"/>
              <p:cNvSpPr txBox="1">
                <a:spLocks noChangeArrowheads="1"/>
              </p:cNvSpPr>
              <p:nvPr/>
            </p:nvSpPr>
            <p:spPr bwMode="auto">
              <a:xfrm>
                <a:off x="782331" y="4494608"/>
                <a:ext cx="463147" cy="1046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7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 sz="17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 sz="17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 sz="17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 sz="17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defTabSz="892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defTabSz="892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defTabSz="892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defTabSz="892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r>
                  <a:rPr lang="ru-RU" sz="1400" dirty="0" smtClean="0">
                    <a:solidFill>
                      <a:srgbClr val="0068AB"/>
                    </a:solidFill>
                    <a:latin typeface="a_PlakatTitul" pitchFamily="34" charset="-52"/>
                  </a:rPr>
                  <a:t>57</a:t>
                </a:r>
                <a:endParaRPr lang="ru-RU" sz="1400" dirty="0">
                  <a:solidFill>
                    <a:srgbClr val="0068AB"/>
                  </a:solidFill>
                  <a:latin typeface="a_PlakatTitul" pitchFamily="34" charset="-52"/>
                </a:endParaRPr>
              </a:p>
            </p:txBody>
          </p:sp>
        </p:grpSp>
      </p:grpSp>
      <p:pic>
        <p:nvPicPr>
          <p:cNvPr id="10270" name="Picture 2" descr="C:\Users\Илья\Desktop\столбец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062" y="4613440"/>
            <a:ext cx="531446" cy="482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" name="Овал 87"/>
          <p:cNvSpPr/>
          <p:nvPr/>
        </p:nvSpPr>
        <p:spPr bwMode="auto">
          <a:xfrm>
            <a:off x="2762951" y="4546161"/>
            <a:ext cx="220785" cy="1809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0" name="Овал 89"/>
          <p:cNvSpPr/>
          <p:nvPr/>
        </p:nvSpPr>
        <p:spPr bwMode="auto">
          <a:xfrm>
            <a:off x="4331550" y="3596218"/>
            <a:ext cx="222738" cy="1793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1" name="Овал 90"/>
          <p:cNvSpPr/>
          <p:nvPr/>
        </p:nvSpPr>
        <p:spPr bwMode="auto">
          <a:xfrm>
            <a:off x="5010578" y="3834432"/>
            <a:ext cx="220784" cy="177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8" name="Овал 77"/>
          <p:cNvSpPr/>
          <p:nvPr/>
        </p:nvSpPr>
        <p:spPr bwMode="auto">
          <a:xfrm>
            <a:off x="6218776" y="4410850"/>
            <a:ext cx="220784" cy="177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9" name="Овал 88"/>
          <p:cNvSpPr/>
          <p:nvPr/>
        </p:nvSpPr>
        <p:spPr bwMode="auto">
          <a:xfrm>
            <a:off x="6949283" y="4285553"/>
            <a:ext cx="220784" cy="1809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5" name="Овал 94"/>
          <p:cNvSpPr/>
          <p:nvPr/>
        </p:nvSpPr>
        <p:spPr bwMode="auto">
          <a:xfrm>
            <a:off x="8290475" y="3634654"/>
            <a:ext cx="222738" cy="1793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0" name="Овал 79"/>
          <p:cNvSpPr/>
          <p:nvPr/>
        </p:nvSpPr>
        <p:spPr bwMode="auto">
          <a:xfrm>
            <a:off x="9016976" y="3184503"/>
            <a:ext cx="220784" cy="1793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065846" y="6345239"/>
            <a:ext cx="2844800" cy="365125"/>
          </a:xfrm>
        </p:spPr>
        <p:txBody>
          <a:bodyPr/>
          <a:lstStyle/>
          <a:p>
            <a:pPr>
              <a:defRPr/>
            </a:pPr>
            <a:fld id="{5A67372B-DFBC-4283-AFF6-0E72B91B67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3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462"/>
            <a:ext cx="12192000" cy="95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3353" y="368300"/>
            <a:ext cx="10378242" cy="960438"/>
          </a:xfrm>
        </p:spPr>
        <p:txBody>
          <a:bodyPr>
            <a:normAutofit/>
          </a:bodyPr>
          <a:lstStyle/>
          <a:p>
            <a:pPr algn="l"/>
            <a:r>
              <a:rPr lang="ru-RU" altLang="ru-RU" sz="2400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ПРИМЕНЕНИЕ ВИДОВ АДМИНИСТРАТИВНЫХ НАКАЗАНИЙ </a:t>
            </a:r>
            <a:br>
              <a:rPr lang="ru-RU" altLang="ru-RU" sz="2400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</a:br>
            <a:r>
              <a:rPr lang="ru-RU" altLang="ru-RU" sz="2400" dirty="0" smtClean="0">
                <a:solidFill>
                  <a:schemeClr val="bg1"/>
                </a:solidFill>
                <a:latin typeface="Lato" panose="020F050202020403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(1 полугодие 2024 </a:t>
            </a:r>
            <a:r>
              <a:rPr lang="ru-RU" altLang="ru-RU" sz="2400" dirty="0">
                <a:solidFill>
                  <a:schemeClr val="bg1"/>
                </a:solidFill>
                <a:latin typeface="Lato" panose="020F050202020403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года)</a:t>
            </a:r>
            <a:endParaRPr lang="ru-RU" altLang="ru-RU" sz="24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pic>
        <p:nvPicPr>
          <p:cNvPr id="4101" name="Picture 2" descr="C:\Users\Илья\Desktop\столбец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285" y="2732416"/>
            <a:ext cx="546100" cy="259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2" name="Группа 15"/>
          <p:cNvGrpSpPr>
            <a:grpSpLocks/>
          </p:cNvGrpSpPr>
          <p:nvPr/>
        </p:nvGrpSpPr>
        <p:grpSpPr bwMode="auto">
          <a:xfrm>
            <a:off x="1570622" y="2117562"/>
            <a:ext cx="490536" cy="674687"/>
            <a:chOff x="1330573" y="2285999"/>
            <a:chExt cx="487553" cy="674949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 flipV="1">
              <a:off x="1403154" y="2600446"/>
              <a:ext cx="325036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Овал 17"/>
            <p:cNvSpPr/>
            <p:nvPr/>
          </p:nvSpPr>
          <p:spPr>
            <a:xfrm>
              <a:off x="1638252" y="2781491"/>
              <a:ext cx="179874" cy="17945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9217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whit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>
            <a:xfrm>
              <a:off x="1728190" y="2600446"/>
              <a:ext cx="0" cy="26998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miter lim="800000"/>
              <a:tailEnd type="oval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136" name="TextBox 19"/>
            <p:cNvSpPr txBox="1">
              <a:spLocks noChangeArrowheads="1"/>
            </p:cNvSpPr>
            <p:nvPr/>
          </p:nvSpPr>
          <p:spPr bwMode="auto">
            <a:xfrm>
              <a:off x="1330573" y="2285999"/>
              <a:ext cx="397039" cy="307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892175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b="1" dirty="0" smtClean="0">
                  <a:solidFill>
                    <a:srgbClr val="0068AB"/>
                  </a:solidFill>
                  <a:latin typeface="a_PlakatTitul" pitchFamily="34" charset="-52"/>
                  <a:ea typeface="Lato" panose="020F0502020204030203" pitchFamily="34" charset="0"/>
                  <a:cs typeface="Lato" panose="020F0502020204030203" pitchFamily="34" charset="0"/>
                </a:rPr>
                <a:t>8</a:t>
              </a:r>
              <a:r>
                <a:rPr lang="ru-RU" altLang="ru-RU" sz="1400" dirty="0" smtClean="0">
                  <a:solidFill>
                    <a:srgbClr val="0068AB"/>
                  </a:solidFill>
                  <a:latin typeface="a_PlakatTitul" pitchFamily="34" charset="-52"/>
                  <a:ea typeface="Lato" panose="020F0502020204030203" pitchFamily="34" charset="0"/>
                  <a:cs typeface="Lato" panose="020F0502020204030203" pitchFamily="34" charset="0"/>
                </a:rPr>
                <a:t>6</a:t>
              </a:r>
              <a:endParaRPr lang="ru-RU" altLang="ru-RU" sz="1400" dirty="0">
                <a:solidFill>
                  <a:srgbClr val="0068AB"/>
                </a:solidFill>
                <a:latin typeface="a_PlakatTitul" pitchFamily="34" charset="-52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2978022" y="1841102"/>
            <a:ext cx="193675" cy="179388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92175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976434" y="1536649"/>
            <a:ext cx="195263" cy="179387"/>
          </a:xfrm>
          <a:prstGeom prst="rect">
            <a:avLst/>
          </a:prstGeom>
          <a:solidFill>
            <a:srgbClr val="D61C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92175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105" name="TextBox 23"/>
          <p:cNvSpPr txBox="1">
            <a:spLocks noChangeArrowheads="1"/>
          </p:cNvSpPr>
          <p:nvPr/>
        </p:nvSpPr>
        <p:spPr bwMode="auto">
          <a:xfrm>
            <a:off x="3199535" y="1784543"/>
            <a:ext cx="313469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Количество административных штрафов </a:t>
            </a:r>
          </a:p>
        </p:txBody>
      </p:sp>
      <p:sp>
        <p:nvSpPr>
          <p:cNvPr id="4106" name="TextBox 24"/>
          <p:cNvSpPr txBox="1">
            <a:spLocks noChangeArrowheads="1"/>
          </p:cNvSpPr>
          <p:nvPr/>
        </p:nvSpPr>
        <p:spPr bwMode="auto">
          <a:xfrm>
            <a:off x="1399318" y="5390026"/>
            <a:ext cx="11479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Всего </a:t>
            </a:r>
          </a:p>
          <a:p>
            <a:pPr algn="ctr"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наказаний </a:t>
            </a:r>
          </a:p>
        </p:txBody>
      </p:sp>
      <p:pic>
        <p:nvPicPr>
          <p:cNvPr id="4107" name="Picture 3" descr="C:\Users\Илья\Desktop\столбец 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811" y="3436121"/>
            <a:ext cx="546100" cy="1892614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8" name="Группа 26"/>
          <p:cNvGrpSpPr>
            <a:grpSpLocks/>
          </p:cNvGrpSpPr>
          <p:nvPr/>
        </p:nvGrpSpPr>
        <p:grpSpPr bwMode="auto">
          <a:xfrm>
            <a:off x="2912978" y="2802937"/>
            <a:ext cx="465717" cy="677863"/>
            <a:chOff x="1061572" y="3509686"/>
            <a:chExt cx="430626" cy="677454"/>
          </a:xfrm>
        </p:grpSpPr>
        <p:grpSp>
          <p:nvGrpSpPr>
            <p:cNvPr id="4128" name="Группа 27"/>
            <p:cNvGrpSpPr>
              <a:grpSpLocks/>
            </p:cNvGrpSpPr>
            <p:nvPr/>
          </p:nvGrpSpPr>
          <p:grpSpPr bwMode="auto">
            <a:xfrm>
              <a:off x="1061572" y="3827100"/>
              <a:ext cx="180020" cy="360040"/>
              <a:chOff x="1790111" y="2753308"/>
              <a:chExt cx="180020" cy="360040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1790111" y="2934068"/>
                <a:ext cx="180550" cy="1792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892175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white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cxnSp>
            <p:nvCxnSpPr>
              <p:cNvPr id="32" name="Прямая соединительная линия 31"/>
              <p:cNvCxnSpPr/>
              <p:nvPr/>
            </p:nvCxnSpPr>
            <p:spPr>
              <a:xfrm>
                <a:off x="1881120" y="2753202"/>
                <a:ext cx="0" cy="269712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miter lim="800000"/>
                <a:tailEnd type="oval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9" name="Прямая соединительная линия 28"/>
            <p:cNvCxnSpPr/>
            <p:nvPr/>
          </p:nvCxnSpPr>
          <p:spPr>
            <a:xfrm flipV="1">
              <a:off x="1151113" y="3823821"/>
              <a:ext cx="32440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130" name="TextBox 29"/>
            <p:cNvSpPr txBox="1">
              <a:spLocks noChangeArrowheads="1"/>
            </p:cNvSpPr>
            <p:nvPr/>
          </p:nvSpPr>
          <p:spPr bwMode="auto">
            <a:xfrm>
              <a:off x="1122829" y="3509686"/>
              <a:ext cx="369369" cy="307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892175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dirty="0" smtClean="0">
                  <a:solidFill>
                    <a:srgbClr val="0068AB"/>
                  </a:solidFill>
                  <a:latin typeface="a_PlakatTitul" pitchFamily="34" charset="-52"/>
                  <a:ea typeface="Lato" panose="020F0502020204030203" pitchFamily="34" charset="0"/>
                  <a:cs typeface="Lato" panose="020F0502020204030203" pitchFamily="34" charset="0"/>
                </a:rPr>
                <a:t>60</a:t>
              </a:r>
              <a:endParaRPr lang="ru-RU" altLang="ru-RU" sz="1400" dirty="0">
                <a:solidFill>
                  <a:srgbClr val="0068AB"/>
                </a:solidFill>
                <a:latin typeface="a_PlakatTitul" pitchFamily="34" charset="-52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sp>
        <p:nvSpPr>
          <p:cNvPr id="33" name="Прямоугольник 32"/>
          <p:cNvSpPr/>
          <p:nvPr/>
        </p:nvSpPr>
        <p:spPr>
          <a:xfrm>
            <a:off x="6423250" y="1509353"/>
            <a:ext cx="195262" cy="180975"/>
          </a:xfrm>
          <a:prstGeom prst="rect">
            <a:avLst/>
          </a:prstGeom>
          <a:solidFill>
            <a:srgbClr val="1DD6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92175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110" name="TextBox 33"/>
          <p:cNvSpPr txBox="1">
            <a:spLocks noChangeArrowheads="1"/>
          </p:cNvSpPr>
          <p:nvPr/>
        </p:nvSpPr>
        <p:spPr bwMode="auto">
          <a:xfrm>
            <a:off x="6747363" y="1395508"/>
            <a:ext cx="37391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Количество наказаний в виде административного приостановления деятельности 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3847556" y="4936797"/>
            <a:ext cx="508000" cy="400091"/>
          </a:xfrm>
          <a:prstGeom prst="rect">
            <a:avLst/>
          </a:prstGeom>
          <a:solidFill>
            <a:srgbClr val="1DD6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9217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423250" y="1841106"/>
            <a:ext cx="195262" cy="17938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92175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114" name="TextBox 51"/>
          <p:cNvSpPr txBox="1">
            <a:spLocks noChangeArrowheads="1"/>
          </p:cNvSpPr>
          <p:nvPr/>
        </p:nvSpPr>
        <p:spPr bwMode="auto">
          <a:xfrm>
            <a:off x="6747363" y="1791891"/>
            <a:ext cx="230660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Количество предупреждений 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4707012" y="4101670"/>
            <a:ext cx="506414" cy="124088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9217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4117" name="Группа 26"/>
          <p:cNvGrpSpPr>
            <a:grpSpLocks/>
          </p:cNvGrpSpPr>
          <p:nvPr/>
        </p:nvGrpSpPr>
        <p:grpSpPr bwMode="auto">
          <a:xfrm>
            <a:off x="4005966" y="4307645"/>
            <a:ext cx="449262" cy="677862"/>
            <a:chOff x="1061572" y="3509686"/>
            <a:chExt cx="413228" cy="677454"/>
          </a:xfrm>
        </p:grpSpPr>
        <p:grpSp>
          <p:nvGrpSpPr>
            <p:cNvPr id="4118" name="Группа 27"/>
            <p:cNvGrpSpPr>
              <a:grpSpLocks/>
            </p:cNvGrpSpPr>
            <p:nvPr/>
          </p:nvGrpSpPr>
          <p:grpSpPr bwMode="auto">
            <a:xfrm>
              <a:off x="1061572" y="3827100"/>
              <a:ext cx="180020" cy="360040"/>
              <a:chOff x="1790111" y="2753308"/>
              <a:chExt cx="180020" cy="360040"/>
            </a:xfrm>
          </p:grpSpPr>
          <p:sp>
            <p:nvSpPr>
              <p:cNvPr id="56" name="Овал 55"/>
              <p:cNvSpPr/>
              <p:nvPr/>
            </p:nvSpPr>
            <p:spPr>
              <a:xfrm>
                <a:off x="1790111" y="2934069"/>
                <a:ext cx="179601" cy="1792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892175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white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cxnSp>
            <p:nvCxnSpPr>
              <p:cNvPr id="57" name="Прямая соединительная линия 56"/>
              <p:cNvCxnSpPr/>
              <p:nvPr/>
            </p:nvCxnSpPr>
            <p:spPr>
              <a:xfrm>
                <a:off x="1880642" y="2753203"/>
                <a:ext cx="0" cy="269712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miter lim="800000"/>
                <a:tailEnd type="oval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54" name="Прямая соединительная линия 53"/>
            <p:cNvCxnSpPr/>
            <p:nvPr/>
          </p:nvCxnSpPr>
          <p:spPr>
            <a:xfrm flipV="1">
              <a:off x="1152103" y="3823822"/>
              <a:ext cx="32269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120" name="TextBox 54"/>
            <p:cNvSpPr txBox="1">
              <a:spLocks noChangeArrowheads="1"/>
            </p:cNvSpPr>
            <p:nvPr/>
          </p:nvSpPr>
          <p:spPr bwMode="auto">
            <a:xfrm>
              <a:off x="1122829" y="3509686"/>
              <a:ext cx="268642" cy="307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892175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dirty="0">
                  <a:solidFill>
                    <a:srgbClr val="0068AB"/>
                  </a:solidFill>
                  <a:latin typeface="a_PlakatTitul" pitchFamily="34" charset="-52"/>
                  <a:ea typeface="Lato" panose="020F0502020204030203" pitchFamily="34" charset="0"/>
                  <a:cs typeface="Lato" panose="020F0502020204030203" pitchFamily="34" charset="0"/>
                </a:rPr>
                <a:t>2</a:t>
              </a:r>
            </a:p>
          </p:txBody>
        </p:sp>
      </p:grpSp>
      <p:grpSp>
        <p:nvGrpSpPr>
          <p:cNvPr id="41" name="Группа 26"/>
          <p:cNvGrpSpPr>
            <a:grpSpLocks/>
          </p:cNvGrpSpPr>
          <p:nvPr/>
        </p:nvGrpSpPr>
        <p:grpSpPr bwMode="auto">
          <a:xfrm>
            <a:off x="4862078" y="3468722"/>
            <a:ext cx="465717" cy="677863"/>
            <a:chOff x="1061572" y="3509686"/>
            <a:chExt cx="430626" cy="677454"/>
          </a:xfrm>
        </p:grpSpPr>
        <p:grpSp>
          <p:nvGrpSpPr>
            <p:cNvPr id="43" name="Группа 27"/>
            <p:cNvGrpSpPr>
              <a:grpSpLocks/>
            </p:cNvGrpSpPr>
            <p:nvPr/>
          </p:nvGrpSpPr>
          <p:grpSpPr bwMode="auto">
            <a:xfrm>
              <a:off x="1061572" y="3827100"/>
              <a:ext cx="180020" cy="360040"/>
              <a:chOff x="1790111" y="2753308"/>
              <a:chExt cx="180020" cy="360040"/>
            </a:xfrm>
          </p:grpSpPr>
          <p:sp>
            <p:nvSpPr>
              <p:cNvPr id="49" name="Овал 48"/>
              <p:cNvSpPr/>
              <p:nvPr/>
            </p:nvSpPr>
            <p:spPr>
              <a:xfrm>
                <a:off x="1790111" y="2934068"/>
                <a:ext cx="180550" cy="1792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892175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white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cxnSp>
            <p:nvCxnSpPr>
              <p:cNvPr id="50" name="Прямая соединительная линия 49"/>
              <p:cNvCxnSpPr/>
              <p:nvPr/>
            </p:nvCxnSpPr>
            <p:spPr>
              <a:xfrm>
                <a:off x="1881120" y="2753202"/>
                <a:ext cx="0" cy="269712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miter lim="800000"/>
                <a:tailEnd type="oval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44" name="Прямая соединительная линия 43"/>
            <p:cNvCxnSpPr/>
            <p:nvPr/>
          </p:nvCxnSpPr>
          <p:spPr>
            <a:xfrm flipV="1">
              <a:off x="1151113" y="3823821"/>
              <a:ext cx="32440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TextBox 29"/>
            <p:cNvSpPr txBox="1">
              <a:spLocks noChangeArrowheads="1"/>
            </p:cNvSpPr>
            <p:nvPr/>
          </p:nvSpPr>
          <p:spPr bwMode="auto">
            <a:xfrm>
              <a:off x="1122829" y="3509686"/>
              <a:ext cx="369369" cy="307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892175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dirty="0" smtClean="0">
                  <a:solidFill>
                    <a:srgbClr val="0068AB"/>
                  </a:solidFill>
                  <a:latin typeface="a_PlakatTitul" pitchFamily="34" charset="-52"/>
                  <a:ea typeface="Lato" panose="020F0502020204030203" pitchFamily="34" charset="0"/>
                  <a:cs typeface="Lato" panose="020F0502020204030203" pitchFamily="34" charset="0"/>
                </a:rPr>
                <a:t>24</a:t>
              </a:r>
              <a:endParaRPr lang="ru-RU" altLang="ru-RU" sz="1400" dirty="0">
                <a:solidFill>
                  <a:srgbClr val="0068AB"/>
                </a:solidFill>
                <a:latin typeface="a_PlakatTitul" pitchFamily="34" charset="-52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sp>
        <p:nvSpPr>
          <p:cNvPr id="63" name="TextBox 93"/>
          <p:cNvSpPr txBox="1">
            <a:spLocks noChangeArrowheads="1"/>
          </p:cNvSpPr>
          <p:nvPr/>
        </p:nvSpPr>
        <p:spPr bwMode="auto">
          <a:xfrm>
            <a:off x="1903024" y="6033797"/>
            <a:ext cx="3229022" cy="338554"/>
          </a:xfrm>
          <a:prstGeom prst="rect">
            <a:avLst/>
          </a:prstGeom>
          <a:solidFill>
            <a:srgbClr val="3498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 полугодие 2024 года</a:t>
            </a:r>
            <a:endParaRPr lang="ru-RU" altLang="ru-RU" sz="1600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4" name="TextBox 51"/>
          <p:cNvSpPr txBox="1">
            <a:spLocks noChangeArrowheads="1"/>
          </p:cNvSpPr>
          <p:nvPr/>
        </p:nvSpPr>
        <p:spPr bwMode="auto">
          <a:xfrm>
            <a:off x="4510378" y="5451323"/>
            <a:ext cx="10095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Предупреждение</a:t>
            </a:r>
          </a:p>
        </p:txBody>
      </p:sp>
      <p:sp>
        <p:nvSpPr>
          <p:cNvPr id="65" name="TextBox 33"/>
          <p:cNvSpPr txBox="1">
            <a:spLocks noChangeArrowheads="1"/>
          </p:cNvSpPr>
          <p:nvPr/>
        </p:nvSpPr>
        <p:spPr bwMode="auto">
          <a:xfrm>
            <a:off x="3464063" y="5440795"/>
            <a:ext cx="10838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Приостановление</a:t>
            </a:r>
          </a:p>
        </p:txBody>
      </p:sp>
      <p:sp>
        <p:nvSpPr>
          <p:cNvPr id="66" name="TextBox 23"/>
          <p:cNvSpPr txBox="1">
            <a:spLocks noChangeArrowheads="1"/>
          </p:cNvSpPr>
          <p:nvPr/>
        </p:nvSpPr>
        <p:spPr bwMode="auto">
          <a:xfrm>
            <a:off x="2560125" y="5449721"/>
            <a:ext cx="8910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Штраф </a:t>
            </a:r>
          </a:p>
        </p:txBody>
      </p:sp>
      <p:sp>
        <p:nvSpPr>
          <p:cNvPr id="67" name="TextBox 23"/>
          <p:cNvSpPr txBox="1">
            <a:spLocks noChangeArrowheads="1"/>
          </p:cNvSpPr>
          <p:nvPr/>
        </p:nvSpPr>
        <p:spPr bwMode="auto">
          <a:xfrm>
            <a:off x="3230125" y="1477395"/>
            <a:ext cx="313469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Общее количество наказаний</a:t>
            </a:r>
          </a:p>
        </p:txBody>
      </p:sp>
      <p:sp>
        <p:nvSpPr>
          <p:cNvPr id="68" name="TextBox 95"/>
          <p:cNvSpPr txBox="1">
            <a:spLocks noChangeArrowheads="1"/>
          </p:cNvSpPr>
          <p:nvPr/>
        </p:nvSpPr>
        <p:spPr bwMode="auto">
          <a:xfrm>
            <a:off x="6868168" y="6040000"/>
            <a:ext cx="3276364" cy="338554"/>
          </a:xfrm>
          <a:prstGeom prst="rect">
            <a:avLst/>
          </a:prstGeom>
          <a:solidFill>
            <a:srgbClr val="D61C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16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 полугодие 2023года</a:t>
            </a:r>
            <a:endParaRPr lang="ru-RU" sz="16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69" name="Picture 2" descr="C:\Users\Илья\Desktop\столбец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236" y="3638755"/>
            <a:ext cx="546100" cy="1718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3" descr="C:\Users\Илья\Desktop\столбец 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2" y="4146585"/>
            <a:ext cx="546100" cy="1210433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Прямоугольник 70"/>
          <p:cNvSpPr/>
          <p:nvPr/>
        </p:nvSpPr>
        <p:spPr>
          <a:xfrm>
            <a:off x="9071266" y="5194259"/>
            <a:ext cx="508000" cy="139218"/>
          </a:xfrm>
          <a:prstGeom prst="rect">
            <a:avLst/>
          </a:prstGeom>
          <a:solidFill>
            <a:srgbClr val="1DD6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9217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10135183" y="5009822"/>
            <a:ext cx="506414" cy="32365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9217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3" name="TextBox 24"/>
          <p:cNvSpPr txBox="1">
            <a:spLocks noChangeArrowheads="1"/>
          </p:cNvSpPr>
          <p:nvPr/>
        </p:nvSpPr>
        <p:spPr bwMode="auto">
          <a:xfrm>
            <a:off x="6551609" y="5455284"/>
            <a:ext cx="11479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Всего </a:t>
            </a:r>
          </a:p>
          <a:p>
            <a:pPr algn="ctr"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наказаний </a:t>
            </a:r>
          </a:p>
        </p:txBody>
      </p:sp>
      <p:sp>
        <p:nvSpPr>
          <p:cNvPr id="74" name="TextBox 23"/>
          <p:cNvSpPr txBox="1">
            <a:spLocks noChangeArrowheads="1"/>
          </p:cNvSpPr>
          <p:nvPr/>
        </p:nvSpPr>
        <p:spPr bwMode="auto">
          <a:xfrm>
            <a:off x="7796784" y="5508393"/>
            <a:ext cx="8910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Штраф </a:t>
            </a:r>
          </a:p>
        </p:txBody>
      </p:sp>
      <p:sp>
        <p:nvSpPr>
          <p:cNvPr id="75" name="TextBox 33"/>
          <p:cNvSpPr txBox="1">
            <a:spLocks noChangeArrowheads="1"/>
          </p:cNvSpPr>
          <p:nvPr/>
        </p:nvSpPr>
        <p:spPr bwMode="auto">
          <a:xfrm>
            <a:off x="8731184" y="5406793"/>
            <a:ext cx="10838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Приостановление</a:t>
            </a:r>
          </a:p>
        </p:txBody>
      </p:sp>
      <p:sp>
        <p:nvSpPr>
          <p:cNvPr id="76" name="TextBox 51"/>
          <p:cNvSpPr txBox="1">
            <a:spLocks noChangeArrowheads="1"/>
          </p:cNvSpPr>
          <p:nvPr/>
        </p:nvSpPr>
        <p:spPr bwMode="auto">
          <a:xfrm>
            <a:off x="9814990" y="5439283"/>
            <a:ext cx="10095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Предупреждение</a:t>
            </a:r>
          </a:p>
        </p:txBody>
      </p:sp>
      <p:grpSp>
        <p:nvGrpSpPr>
          <p:cNvPr id="77" name="Группа 26"/>
          <p:cNvGrpSpPr>
            <a:grpSpLocks/>
          </p:cNvGrpSpPr>
          <p:nvPr/>
        </p:nvGrpSpPr>
        <p:grpSpPr bwMode="auto">
          <a:xfrm>
            <a:off x="9194947" y="4557385"/>
            <a:ext cx="449262" cy="677862"/>
            <a:chOff x="1061572" y="3509686"/>
            <a:chExt cx="413228" cy="677454"/>
          </a:xfrm>
        </p:grpSpPr>
        <p:grpSp>
          <p:nvGrpSpPr>
            <p:cNvPr id="78" name="Группа 27"/>
            <p:cNvGrpSpPr>
              <a:grpSpLocks/>
            </p:cNvGrpSpPr>
            <p:nvPr/>
          </p:nvGrpSpPr>
          <p:grpSpPr bwMode="auto">
            <a:xfrm>
              <a:off x="1061572" y="3827100"/>
              <a:ext cx="180020" cy="360040"/>
              <a:chOff x="1790111" y="2753308"/>
              <a:chExt cx="180020" cy="360040"/>
            </a:xfrm>
          </p:grpSpPr>
          <p:sp>
            <p:nvSpPr>
              <p:cNvPr id="81" name="Овал 80"/>
              <p:cNvSpPr/>
              <p:nvPr/>
            </p:nvSpPr>
            <p:spPr>
              <a:xfrm>
                <a:off x="1790111" y="2934069"/>
                <a:ext cx="179601" cy="1792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892175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white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cxnSp>
            <p:nvCxnSpPr>
              <p:cNvPr id="82" name="Прямая соединительная линия 81"/>
              <p:cNvCxnSpPr/>
              <p:nvPr/>
            </p:nvCxnSpPr>
            <p:spPr>
              <a:xfrm>
                <a:off x="1880642" y="2753203"/>
                <a:ext cx="0" cy="269712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miter lim="800000"/>
                <a:tailEnd type="oval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79" name="Прямая соединительная линия 78"/>
            <p:cNvCxnSpPr/>
            <p:nvPr/>
          </p:nvCxnSpPr>
          <p:spPr>
            <a:xfrm flipV="1">
              <a:off x="1152103" y="3823822"/>
              <a:ext cx="32269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0" name="TextBox 54"/>
            <p:cNvSpPr txBox="1">
              <a:spLocks noChangeArrowheads="1"/>
            </p:cNvSpPr>
            <p:nvPr/>
          </p:nvSpPr>
          <p:spPr bwMode="auto">
            <a:xfrm>
              <a:off x="1122829" y="3509686"/>
              <a:ext cx="268642" cy="307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892175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dirty="0">
                  <a:solidFill>
                    <a:srgbClr val="0068AB"/>
                  </a:solidFill>
                  <a:latin typeface="a_PlakatTitul" pitchFamily="34" charset="-52"/>
                  <a:ea typeface="Lato" panose="020F0502020204030203" pitchFamily="34" charset="0"/>
                  <a:cs typeface="Lato" panose="020F0502020204030203" pitchFamily="34" charset="0"/>
                </a:rPr>
                <a:t>0</a:t>
              </a:r>
            </a:p>
          </p:txBody>
        </p:sp>
      </p:grpSp>
      <p:grpSp>
        <p:nvGrpSpPr>
          <p:cNvPr id="83" name="Группа 15"/>
          <p:cNvGrpSpPr>
            <a:grpSpLocks/>
          </p:cNvGrpSpPr>
          <p:nvPr/>
        </p:nvGrpSpPr>
        <p:grpSpPr bwMode="auto">
          <a:xfrm>
            <a:off x="6922799" y="2964068"/>
            <a:ext cx="490537" cy="674687"/>
            <a:chOff x="1330573" y="2285999"/>
            <a:chExt cx="487553" cy="674949"/>
          </a:xfrm>
        </p:grpSpPr>
        <p:cxnSp>
          <p:nvCxnSpPr>
            <p:cNvPr id="84" name="Прямая соединительная линия 83"/>
            <p:cNvCxnSpPr/>
            <p:nvPr/>
          </p:nvCxnSpPr>
          <p:spPr>
            <a:xfrm flipV="1">
              <a:off x="1403154" y="2600446"/>
              <a:ext cx="325036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5" name="Овал 84"/>
            <p:cNvSpPr/>
            <p:nvPr/>
          </p:nvSpPr>
          <p:spPr>
            <a:xfrm>
              <a:off x="1638252" y="2781491"/>
              <a:ext cx="179874" cy="17945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9217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whit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cxnSp>
          <p:nvCxnSpPr>
            <p:cNvPr id="86" name="Прямая соединительная линия 85"/>
            <p:cNvCxnSpPr/>
            <p:nvPr/>
          </p:nvCxnSpPr>
          <p:spPr>
            <a:xfrm>
              <a:off x="1728190" y="2600446"/>
              <a:ext cx="0" cy="26998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miter lim="800000"/>
              <a:tailEnd type="oval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7" name="TextBox 19"/>
            <p:cNvSpPr txBox="1">
              <a:spLocks noChangeArrowheads="1"/>
            </p:cNvSpPr>
            <p:nvPr/>
          </p:nvSpPr>
          <p:spPr bwMode="auto">
            <a:xfrm>
              <a:off x="1330573" y="2285999"/>
              <a:ext cx="397038" cy="307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892175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dirty="0" smtClean="0">
                  <a:solidFill>
                    <a:srgbClr val="0068AB"/>
                  </a:solidFill>
                  <a:latin typeface="a_PlakatTitul" pitchFamily="34" charset="-52"/>
                  <a:ea typeface="Lato" panose="020F0502020204030203" pitchFamily="34" charset="0"/>
                  <a:cs typeface="Lato" panose="020F0502020204030203" pitchFamily="34" charset="0"/>
                </a:rPr>
                <a:t>63</a:t>
              </a:r>
              <a:endParaRPr lang="ru-RU" altLang="ru-RU" sz="1400" dirty="0">
                <a:solidFill>
                  <a:srgbClr val="0068AB"/>
                </a:solidFill>
                <a:latin typeface="a_PlakatTitul" pitchFamily="34" charset="-52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88" name="Группа 26"/>
          <p:cNvGrpSpPr>
            <a:grpSpLocks/>
          </p:cNvGrpSpPr>
          <p:nvPr/>
        </p:nvGrpSpPr>
        <p:grpSpPr bwMode="auto">
          <a:xfrm>
            <a:off x="7974176" y="3459368"/>
            <a:ext cx="465717" cy="677863"/>
            <a:chOff x="1061572" y="3509686"/>
            <a:chExt cx="430626" cy="677454"/>
          </a:xfrm>
        </p:grpSpPr>
        <p:grpSp>
          <p:nvGrpSpPr>
            <p:cNvPr id="89" name="Группа 27"/>
            <p:cNvGrpSpPr>
              <a:grpSpLocks/>
            </p:cNvGrpSpPr>
            <p:nvPr/>
          </p:nvGrpSpPr>
          <p:grpSpPr bwMode="auto">
            <a:xfrm>
              <a:off x="1061572" y="3827100"/>
              <a:ext cx="180020" cy="360040"/>
              <a:chOff x="1790111" y="2753308"/>
              <a:chExt cx="180020" cy="360040"/>
            </a:xfrm>
          </p:grpSpPr>
          <p:sp>
            <p:nvSpPr>
              <p:cNvPr id="92" name="Овал 91"/>
              <p:cNvSpPr/>
              <p:nvPr/>
            </p:nvSpPr>
            <p:spPr>
              <a:xfrm>
                <a:off x="1790111" y="2934068"/>
                <a:ext cx="180550" cy="1792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892175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white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cxnSp>
            <p:nvCxnSpPr>
              <p:cNvPr id="93" name="Прямая соединительная линия 92"/>
              <p:cNvCxnSpPr/>
              <p:nvPr/>
            </p:nvCxnSpPr>
            <p:spPr>
              <a:xfrm>
                <a:off x="1881120" y="2753202"/>
                <a:ext cx="0" cy="269712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miter lim="800000"/>
                <a:tailEnd type="oval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90" name="Прямая соединительная линия 89"/>
            <p:cNvCxnSpPr/>
            <p:nvPr/>
          </p:nvCxnSpPr>
          <p:spPr>
            <a:xfrm flipV="1">
              <a:off x="1151113" y="3823821"/>
              <a:ext cx="32440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1" name="TextBox 29"/>
            <p:cNvSpPr txBox="1">
              <a:spLocks noChangeArrowheads="1"/>
            </p:cNvSpPr>
            <p:nvPr/>
          </p:nvSpPr>
          <p:spPr bwMode="auto">
            <a:xfrm>
              <a:off x="1122829" y="3509686"/>
              <a:ext cx="369369" cy="307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892175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dirty="0" smtClean="0">
                  <a:solidFill>
                    <a:srgbClr val="0068AB"/>
                  </a:solidFill>
                  <a:latin typeface="a_PlakatTitul" pitchFamily="34" charset="-52"/>
                  <a:ea typeface="Lato" panose="020F0502020204030203" pitchFamily="34" charset="0"/>
                  <a:cs typeface="Lato" panose="020F0502020204030203" pitchFamily="34" charset="0"/>
                </a:rPr>
                <a:t>51</a:t>
              </a:r>
              <a:endParaRPr lang="ru-RU" altLang="ru-RU" sz="1400" dirty="0">
                <a:solidFill>
                  <a:srgbClr val="0068AB"/>
                </a:solidFill>
                <a:latin typeface="a_PlakatTitul" pitchFamily="34" charset="-52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94" name="Группа 26"/>
          <p:cNvGrpSpPr>
            <a:grpSpLocks/>
          </p:cNvGrpSpPr>
          <p:nvPr/>
        </p:nvGrpSpPr>
        <p:grpSpPr bwMode="auto">
          <a:xfrm>
            <a:off x="10308605" y="4258934"/>
            <a:ext cx="465717" cy="677863"/>
            <a:chOff x="1061572" y="3509686"/>
            <a:chExt cx="430626" cy="677454"/>
          </a:xfrm>
        </p:grpSpPr>
        <p:grpSp>
          <p:nvGrpSpPr>
            <p:cNvPr id="95" name="Группа 27"/>
            <p:cNvGrpSpPr>
              <a:grpSpLocks/>
            </p:cNvGrpSpPr>
            <p:nvPr/>
          </p:nvGrpSpPr>
          <p:grpSpPr bwMode="auto">
            <a:xfrm>
              <a:off x="1061572" y="3827100"/>
              <a:ext cx="180020" cy="360040"/>
              <a:chOff x="1790111" y="2753308"/>
              <a:chExt cx="180020" cy="360040"/>
            </a:xfrm>
          </p:grpSpPr>
          <p:sp>
            <p:nvSpPr>
              <p:cNvPr id="98" name="Овал 97"/>
              <p:cNvSpPr/>
              <p:nvPr/>
            </p:nvSpPr>
            <p:spPr>
              <a:xfrm>
                <a:off x="1790111" y="2934068"/>
                <a:ext cx="180550" cy="1792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892175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white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cxnSp>
            <p:nvCxnSpPr>
              <p:cNvPr id="99" name="Прямая соединительная линия 98"/>
              <p:cNvCxnSpPr/>
              <p:nvPr/>
            </p:nvCxnSpPr>
            <p:spPr>
              <a:xfrm>
                <a:off x="1881120" y="2753202"/>
                <a:ext cx="0" cy="269712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miter lim="800000"/>
                <a:tailEnd type="oval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96" name="Прямая соединительная линия 95"/>
            <p:cNvCxnSpPr/>
            <p:nvPr/>
          </p:nvCxnSpPr>
          <p:spPr>
            <a:xfrm flipV="1">
              <a:off x="1151113" y="3823821"/>
              <a:ext cx="32440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7" name="TextBox 29"/>
            <p:cNvSpPr txBox="1">
              <a:spLocks noChangeArrowheads="1"/>
            </p:cNvSpPr>
            <p:nvPr/>
          </p:nvSpPr>
          <p:spPr bwMode="auto">
            <a:xfrm>
              <a:off x="1122829" y="3509686"/>
              <a:ext cx="369369" cy="307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892175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dirty="0">
                  <a:solidFill>
                    <a:srgbClr val="0068AB"/>
                  </a:solidFill>
                  <a:latin typeface="a_PlakatTitul" pitchFamily="34" charset="-52"/>
                  <a:ea typeface="Lato" panose="020F0502020204030203" pitchFamily="34" charset="0"/>
                  <a:cs typeface="Lato" panose="020F0502020204030203" pitchFamily="34" charset="0"/>
                </a:rPr>
                <a:t>12</a:t>
              </a:r>
            </a:p>
          </p:txBody>
        </p:sp>
      </p:grpSp>
      <p:pic>
        <p:nvPicPr>
          <p:cNvPr id="101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2726" y="460526"/>
            <a:ext cx="677910" cy="7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976320" y="6356355"/>
            <a:ext cx="2844800" cy="365125"/>
          </a:xfrm>
        </p:spPr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11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1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" y="366191"/>
            <a:ext cx="12192000" cy="95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7390" y="368660"/>
            <a:ext cx="9703317" cy="959882"/>
          </a:xfrm>
        </p:spPr>
        <p:txBody>
          <a:bodyPr>
            <a:normAutofit/>
          </a:bodyPr>
          <a:lstStyle/>
          <a:p>
            <a:pPr algn="l"/>
            <a:r>
              <a:rPr lang="ru-RU" sz="19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СОГЛАСОВАНИЕ ВНЕПЛАНОВЫХ ПРОВЕРОК С ПРОКУРАТУРОЙ</a:t>
            </a:r>
            <a:endParaRPr lang="ru-RU" sz="1900" cap="all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68298" y="6165305"/>
            <a:ext cx="11114102" cy="556182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724" y="460526"/>
            <a:ext cx="903881" cy="7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" name="Овал 96"/>
          <p:cNvSpPr/>
          <p:nvPr/>
        </p:nvSpPr>
        <p:spPr>
          <a:xfrm>
            <a:off x="3651529" y="1889500"/>
            <a:ext cx="240027" cy="1800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5" name="Овал 104"/>
          <p:cNvSpPr/>
          <p:nvPr/>
        </p:nvSpPr>
        <p:spPr>
          <a:xfrm>
            <a:off x="2853471" y="2383901"/>
            <a:ext cx="240027" cy="1800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252425398"/>
              </p:ext>
            </p:extLst>
          </p:nvPr>
        </p:nvGraphicFramePr>
        <p:xfrm>
          <a:off x="423987" y="1448780"/>
          <a:ext cx="4267858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746453242"/>
              </p:ext>
            </p:extLst>
          </p:nvPr>
        </p:nvGraphicFramePr>
        <p:xfrm>
          <a:off x="379674" y="4149080"/>
          <a:ext cx="4386949" cy="2268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6191820"/>
              </p:ext>
            </p:extLst>
          </p:nvPr>
        </p:nvGraphicFramePr>
        <p:xfrm>
          <a:off x="5963062" y="1448780"/>
          <a:ext cx="5804952" cy="4896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5089"/>
                <a:gridCol w="1743575"/>
                <a:gridCol w="1466288"/>
              </a:tblGrid>
              <a:tr h="643452"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Индикаторы риска по промышленной безопасности</a:t>
                      </a:r>
                      <a:endParaRPr lang="ru-RU" dirty="0"/>
                    </a:p>
                  </a:txBody>
                  <a:tcPr marL="112542" marR="112542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4985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индикатора</a:t>
                      </a:r>
                      <a:endParaRPr lang="ru-RU" sz="1400" dirty="0"/>
                    </a:p>
                  </a:txBody>
                  <a:tcPr marL="112542" marR="1125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Направлено на согласование заявлений в прокуратуру</a:t>
                      </a:r>
                      <a:endParaRPr lang="ru-RU" sz="1400" dirty="0"/>
                    </a:p>
                  </a:txBody>
                  <a:tcPr marL="112542" marR="1125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Проведено проверок</a:t>
                      </a:r>
                      <a:endParaRPr lang="ru-RU" sz="1400" dirty="0"/>
                    </a:p>
                  </a:txBody>
                  <a:tcPr marL="112542" marR="112542"/>
                </a:tc>
              </a:tr>
              <a:tr h="760068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Отсутствие в реестре лицензий сведений о лицензии (ПБ3)</a:t>
                      </a:r>
                      <a:endParaRPr lang="ru-RU" sz="1400" dirty="0"/>
                    </a:p>
                  </a:txBody>
                  <a:tcPr marL="112542" marR="1125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 marL="112542" marR="1125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 marL="112542" marR="112542"/>
                </a:tc>
              </a:tr>
              <a:tr h="137882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Отсутствие сведений о заключении ЭПБ, содержащем срок дальнейшей безопасной эксплуатации технических устройств (ПБ6)</a:t>
                      </a:r>
                      <a:endParaRPr lang="ru-RU" sz="1400" dirty="0"/>
                    </a:p>
                  </a:txBody>
                  <a:tcPr marL="112542" marR="1125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 marL="112542" marR="1125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 marL="112542" marR="112542"/>
                </a:tc>
              </a:tr>
              <a:tr h="1164341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Отсутствие сведений о заключении ЭПБ, содержащем вывод о соответствии здания или сооружения  (ПБ7)</a:t>
                      </a:r>
                      <a:endParaRPr lang="ru-RU" sz="1400" dirty="0"/>
                    </a:p>
                  </a:txBody>
                  <a:tcPr marL="112542" marR="1125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 marL="112542" marR="1125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 marL="112542" marR="112542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004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462"/>
            <a:ext cx="12192000" cy="95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63353" y="366459"/>
            <a:ext cx="10290350" cy="959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ru-RU" sz="2400" cap="all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Аварийность и травматизм (</a:t>
            </a:r>
            <a:r>
              <a:rPr lang="ru-RU" altLang="ru-RU" sz="2400" cap="all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2021-2024 гг.)</a:t>
            </a:r>
            <a:endParaRPr lang="ru-RU" altLang="ru-RU" sz="2400" cap="all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929170953"/>
              </p:ext>
            </p:extLst>
          </p:nvPr>
        </p:nvGraphicFramePr>
        <p:xfrm>
          <a:off x="1407418" y="1520788"/>
          <a:ext cx="3984443" cy="2880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497761960"/>
              </p:ext>
            </p:extLst>
          </p:nvPr>
        </p:nvGraphicFramePr>
        <p:xfrm>
          <a:off x="5591944" y="2096852"/>
          <a:ext cx="5694634" cy="2274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415480" y="4509120"/>
            <a:ext cx="8906327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В </a:t>
            </a:r>
            <a:r>
              <a:rPr lang="ru-RU" sz="1300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2021 </a:t>
            </a:r>
            <a:r>
              <a:rPr lang="ru-RU" sz="13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году</a:t>
            </a:r>
            <a:r>
              <a:rPr lang="ru-RU" sz="1300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</a:t>
            </a:r>
          </a:p>
          <a:p>
            <a:pPr algn="just"/>
            <a:r>
              <a:rPr lang="ru-RU" sz="1200" dirty="0" smtClean="0">
                <a:latin typeface="Lato Medium" pitchFamily="34" charset="0"/>
                <a:cs typeface="Lato Medium" pitchFamily="34" charset="0"/>
              </a:rPr>
              <a:t>- 22.06.2021  </a:t>
            </a:r>
            <a:r>
              <a:rPr lang="ru-RU" sz="1200" dirty="0">
                <a:latin typeface="Lato Medium" pitchFamily="34" charset="0"/>
                <a:cs typeface="Lato Medium" pitchFamily="34" charset="0"/>
              </a:rPr>
              <a:t>произошла авария. ВЛ 330 </a:t>
            </a:r>
            <a:r>
              <a:rPr lang="ru-RU" sz="1200" dirty="0" err="1">
                <a:latin typeface="Lato Medium" pitchFamily="34" charset="0"/>
                <a:cs typeface="Lato Medium" pitchFamily="34" charset="0"/>
              </a:rPr>
              <a:t>кВ</a:t>
            </a:r>
            <a:r>
              <a:rPr lang="ru-RU" sz="1200" dirty="0">
                <a:latin typeface="Lato Medium" pitchFamily="34" charset="0"/>
                <a:cs typeface="Lato Medium" pitchFamily="34" charset="0"/>
              </a:rPr>
              <a:t> </a:t>
            </a:r>
            <a:r>
              <a:rPr lang="ru-RU" sz="1200" dirty="0" err="1">
                <a:latin typeface="Lato Medium" pitchFamily="34" charset="0"/>
                <a:cs typeface="Lato Medium" pitchFamily="34" charset="0"/>
              </a:rPr>
              <a:t>Ондская</a:t>
            </a:r>
            <a:r>
              <a:rPr lang="ru-RU" sz="1200" dirty="0">
                <a:latin typeface="Lato Medium" pitchFamily="34" charset="0"/>
                <a:cs typeface="Lato Medium" pitchFamily="34" charset="0"/>
              </a:rPr>
              <a:t> ГЭС – </a:t>
            </a:r>
            <a:r>
              <a:rPr lang="ru-RU" sz="1200" dirty="0" err="1">
                <a:latin typeface="Lato Medium" pitchFamily="34" charset="0"/>
                <a:cs typeface="Lato Medium" pitchFamily="34" charset="0"/>
              </a:rPr>
              <a:t>Путкинская</a:t>
            </a:r>
            <a:r>
              <a:rPr lang="ru-RU" sz="1200" dirty="0">
                <a:latin typeface="Lato Medium" pitchFamily="34" charset="0"/>
                <a:cs typeface="Lato Medium" pitchFamily="34" charset="0"/>
              </a:rPr>
              <a:t> ГЭС с неуспешным АПВ в условиях ремонтной схемы с выделением энергосистемы Мурманской области и части энергосистемы Республики Карелия на изолированную от ЕЭС работу с избытком мощности и повышением частоты до 51,444 Гц. </a:t>
            </a:r>
            <a:r>
              <a:rPr lang="ru-RU" sz="1300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ru-RU" sz="13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ru-RU" sz="13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ru-RU" sz="1300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</a:t>
            </a:r>
            <a:r>
              <a:rPr lang="ru-RU" sz="1200" dirty="0" smtClean="0">
                <a:latin typeface="Lato Medium" pitchFamily="34" charset="0"/>
                <a:cs typeface="Lato Medium" pitchFamily="34" charset="0"/>
              </a:rPr>
              <a:t>16.07.2021г </a:t>
            </a:r>
            <a:r>
              <a:rPr lang="ru-RU" sz="1200" dirty="0">
                <a:latin typeface="Lato Medium" pitchFamily="34" charset="0"/>
                <a:cs typeface="Lato Medium" pitchFamily="34" charset="0"/>
              </a:rPr>
              <a:t>на сетевом участке Сортавальского электросетевого участка АО «</a:t>
            </a:r>
            <a:r>
              <a:rPr lang="ru-RU" sz="1200" dirty="0" err="1">
                <a:latin typeface="Lato Medium" pitchFamily="34" charset="0"/>
                <a:cs typeface="Lato Medium" pitchFamily="34" charset="0"/>
              </a:rPr>
              <a:t>Прионежская</a:t>
            </a:r>
            <a:r>
              <a:rPr lang="ru-RU" sz="1200" dirty="0">
                <a:latin typeface="Lato Medium" pitchFamily="34" charset="0"/>
                <a:cs typeface="Lato Medium" pitchFamily="34" charset="0"/>
              </a:rPr>
              <a:t> сетевая компания» при производстве работ по устранению нарушения электроснабжения ВЛИ 0,4 </a:t>
            </a:r>
            <a:r>
              <a:rPr lang="ru-RU" sz="1200" dirty="0" err="1">
                <a:latin typeface="Lato Medium" pitchFamily="34" charset="0"/>
                <a:cs typeface="Lato Medium" pitchFamily="34" charset="0"/>
              </a:rPr>
              <a:t>кВ</a:t>
            </a:r>
            <a:r>
              <a:rPr lang="ru-RU" sz="1200" dirty="0">
                <a:latin typeface="Lato Medium" pitchFamily="34" charset="0"/>
                <a:cs typeface="Lato Medium" pitchFamily="34" charset="0"/>
              </a:rPr>
              <a:t> из-за упавшего дерева от удара током погиб электромонтер.</a:t>
            </a:r>
          </a:p>
          <a:p>
            <a:pPr algn="just"/>
            <a:r>
              <a:rPr lang="ru-RU" sz="1300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В </a:t>
            </a:r>
            <a:r>
              <a:rPr lang="ru-RU" sz="13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2022 году</a:t>
            </a:r>
            <a:r>
              <a:rPr lang="ru-RU" sz="1300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</a:t>
            </a:r>
          </a:p>
          <a:p>
            <a:pPr algn="just"/>
            <a:r>
              <a:rPr lang="ru-RU" sz="1300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- </a:t>
            </a:r>
            <a:r>
              <a:rPr lang="ru-RU" sz="1200" dirty="0" smtClean="0">
                <a:latin typeface="Lato" pitchFamily="34" charset="0"/>
                <a:cs typeface="Lato" pitchFamily="34" charset="0"/>
              </a:rPr>
              <a:t>20.01.2022 </a:t>
            </a:r>
            <a:r>
              <a:rPr lang="ru-RU" sz="1200" dirty="0">
                <a:latin typeface="Lato" pitchFamily="34" charset="0"/>
                <a:cs typeface="Lato" pitchFamily="34" charset="0"/>
              </a:rPr>
              <a:t>на каскаде </a:t>
            </a:r>
            <a:r>
              <a:rPr lang="ru-RU" sz="1200" dirty="0" err="1">
                <a:latin typeface="Lato" pitchFamily="34" charset="0"/>
                <a:cs typeface="Lato" pitchFamily="34" charset="0"/>
              </a:rPr>
              <a:t>Кемских</a:t>
            </a:r>
            <a:r>
              <a:rPr lang="ru-RU" sz="1200" dirty="0">
                <a:latin typeface="Lato" pitchFamily="34" charset="0"/>
                <a:cs typeface="Lato" pitchFamily="34" charset="0"/>
              </a:rPr>
              <a:t> ГЭС при выполнении работ по наряду-допуску в распределительном устройстве от удара током погиб слесарь, член бригады </a:t>
            </a:r>
            <a:r>
              <a:rPr lang="ru-RU" sz="1200" dirty="0" err="1">
                <a:latin typeface="Lato" pitchFamily="34" charset="0"/>
                <a:cs typeface="Lato" pitchFamily="34" charset="0"/>
              </a:rPr>
              <a:t>Брндык</a:t>
            </a:r>
            <a:r>
              <a:rPr lang="ru-RU" sz="1200" dirty="0">
                <a:latin typeface="Lato" pitchFamily="34" charset="0"/>
                <a:cs typeface="Lato" pitchFamily="34" charset="0"/>
              </a:rPr>
              <a:t> А.В. </a:t>
            </a:r>
          </a:p>
          <a:p>
            <a:pPr algn="just"/>
            <a:r>
              <a:rPr lang="ru-RU" sz="1200" dirty="0" smtClean="0">
                <a:latin typeface="Lato" pitchFamily="34" charset="0"/>
                <a:cs typeface="Lato" pitchFamily="34" charset="0"/>
              </a:rPr>
              <a:t>- 26.03.2022 </a:t>
            </a:r>
            <a:r>
              <a:rPr lang="ru-RU" sz="1200" dirty="0">
                <a:latin typeface="Lato" pitchFamily="34" charset="0"/>
                <a:cs typeface="Lato" pitchFamily="34" charset="0"/>
              </a:rPr>
              <a:t>произошла авария на ВЛ 220 </a:t>
            </a:r>
            <a:r>
              <a:rPr lang="ru-RU" sz="1200" dirty="0" err="1">
                <a:latin typeface="Lato" pitchFamily="34" charset="0"/>
                <a:cs typeface="Lato" pitchFamily="34" charset="0"/>
              </a:rPr>
              <a:t>кВ</a:t>
            </a:r>
            <a:r>
              <a:rPr lang="ru-RU" sz="1200" dirty="0">
                <a:latin typeface="Lato" pitchFamily="34" charset="0"/>
                <a:cs typeface="Lato" pitchFamily="34" charset="0"/>
              </a:rPr>
              <a:t> </a:t>
            </a:r>
            <a:r>
              <a:rPr lang="ru-RU" sz="1200" dirty="0" err="1">
                <a:latin typeface="Lato" pitchFamily="34" charset="0"/>
                <a:cs typeface="Lato" pitchFamily="34" charset="0"/>
              </a:rPr>
              <a:t>Путкинская</a:t>
            </a:r>
            <a:r>
              <a:rPr lang="ru-RU" sz="1200" dirty="0">
                <a:latin typeface="Lato" pitchFamily="34" charset="0"/>
                <a:cs typeface="Lato" pitchFamily="34" charset="0"/>
              </a:rPr>
              <a:t> ГЭС – </a:t>
            </a:r>
            <a:r>
              <a:rPr lang="ru-RU" sz="1200" dirty="0" err="1" smtClean="0">
                <a:latin typeface="Lato" pitchFamily="34" charset="0"/>
                <a:cs typeface="Lato" pitchFamily="34" charset="0"/>
              </a:rPr>
              <a:t>Кривопорожская</a:t>
            </a:r>
            <a:r>
              <a:rPr lang="ru-RU" sz="1200" dirty="0" smtClean="0">
                <a:latin typeface="Lato" pitchFamily="34" charset="0"/>
                <a:cs typeface="Lato" pitchFamily="34" charset="0"/>
              </a:rPr>
              <a:t> </a:t>
            </a:r>
            <a:r>
              <a:rPr lang="ru-RU" sz="1200" dirty="0">
                <a:latin typeface="Lato" pitchFamily="34" charset="0"/>
                <a:cs typeface="Lato" pitchFamily="34" charset="0"/>
              </a:rPr>
              <a:t>ГЭС. </a:t>
            </a:r>
          </a:p>
        </p:txBody>
      </p:sp>
      <p:sp>
        <p:nvSpPr>
          <p:cNvPr id="10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976320" y="6356355"/>
            <a:ext cx="2844800" cy="365125"/>
          </a:xfrm>
        </p:spPr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13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2726" y="460526"/>
            <a:ext cx="677910" cy="7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462"/>
            <a:ext cx="12192000" cy="95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Заголовок 1"/>
          <p:cNvSpPr>
            <a:spLocks noGrp="1"/>
          </p:cNvSpPr>
          <p:nvPr>
            <p:ph type="ctrTitle"/>
          </p:nvPr>
        </p:nvSpPr>
        <p:spPr>
          <a:xfrm>
            <a:off x="227348" y="368300"/>
            <a:ext cx="10369152" cy="960438"/>
          </a:xfrm>
        </p:spPr>
        <p:txBody>
          <a:bodyPr/>
          <a:lstStyle/>
          <a:p>
            <a:pPr algn="l"/>
            <a:r>
              <a:rPr lang="ru-RU" altLang="ru-RU" sz="2400" dirty="0">
                <a:solidFill>
                  <a:schemeClr val="bg1"/>
                </a:solidFill>
                <a:latin typeface="Lato" charset="0"/>
                <a:cs typeface="Tahoma" pitchFamily="34" charset="0"/>
              </a:rPr>
              <a:t>ПРОФИЛАКТИКА РИСКОВ ПРИЧИНЕНИЯ ВРЕДА (УЩЕРБА) ОХРАНЯЕМЫМ ЗАКОНОМ ЦЕННОСТЯМ</a:t>
            </a:r>
            <a:endParaRPr lang="ru-RU" altLang="ru-RU" sz="2400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020580"/>
              </p:ext>
            </p:extLst>
          </p:nvPr>
        </p:nvGraphicFramePr>
        <p:xfrm>
          <a:off x="1055441" y="1702932"/>
          <a:ext cx="9937104" cy="4462373"/>
        </p:xfrm>
        <a:graphic>
          <a:graphicData uri="http://schemas.openxmlformats.org/drawingml/2006/table">
            <a:tbl>
              <a:tblPr/>
              <a:tblGrid>
                <a:gridCol w="791753">
                  <a:extLst>
                    <a:ext uri="{9D8B030D-6E8A-4147-A177-3AD203B41FA5}">
                      <a16:colId xmlns:a16="http://schemas.microsoft.com/office/drawing/2014/main" xmlns="" val="366344336"/>
                    </a:ext>
                  </a:extLst>
                </a:gridCol>
                <a:gridCol w="3542048">
                  <a:extLst>
                    <a:ext uri="{9D8B030D-6E8A-4147-A177-3AD203B41FA5}">
                      <a16:colId xmlns:a16="http://schemas.microsoft.com/office/drawing/2014/main" xmlns="" val="1487039963"/>
                    </a:ext>
                  </a:extLst>
                </a:gridCol>
                <a:gridCol w="5603303">
                  <a:extLst>
                    <a:ext uri="{9D8B030D-6E8A-4147-A177-3AD203B41FA5}">
                      <a16:colId xmlns:a16="http://schemas.microsoft.com/office/drawing/2014/main" xmlns="" val="377724398"/>
                    </a:ext>
                  </a:extLst>
                </a:gridCol>
              </a:tblGrid>
              <a:tr h="56229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№ п/п</a:t>
                      </a:r>
                    </a:p>
                  </a:txBody>
                  <a:tcPr marL="9444" marR="9444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Виды профилактических мероприятий</a:t>
                      </a:r>
                    </a:p>
                  </a:txBody>
                  <a:tcPr marL="9444" marR="9444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Виды надзоров в рамках которых допускается осуществление профилактического мероприятия</a:t>
                      </a:r>
                    </a:p>
                  </a:txBody>
                  <a:tcPr marL="9444" marR="9444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20324746"/>
                  </a:ext>
                </a:extLst>
              </a:tr>
              <a:tr h="38387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</a:t>
                      </a:r>
                    </a:p>
                  </a:txBody>
                  <a:tcPr marL="9444" marR="9444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Информирование</a:t>
                      </a:r>
                      <a:endParaRPr kumimoji="0" lang="ru-RU" alt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444" marR="9444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Осуществляется по всем видам надзора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54717673"/>
                  </a:ext>
                </a:extLst>
              </a:tr>
              <a:tr h="49903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</a:t>
                      </a:r>
                    </a:p>
                  </a:txBody>
                  <a:tcPr marL="9444" marR="9444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Обобщение правоприменительной практики</a:t>
                      </a:r>
                      <a:endParaRPr kumimoji="0" lang="ru-RU" alt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444" marR="9444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Осуществляется по всем видам надзора</a:t>
                      </a:r>
                    </a:p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1548145"/>
                  </a:ext>
                </a:extLst>
              </a:tr>
              <a:tr h="8061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</a:t>
                      </a:r>
                    </a:p>
                  </a:txBody>
                  <a:tcPr marL="9444" marR="9444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Меры стимулирования добросовестности</a:t>
                      </a:r>
                      <a:endParaRPr kumimoji="0" lang="ru-RU" alt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444" marR="9444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Проводится только в рамках осуществления надзора в области промышленной безопасности и надзора в области безопасности гидротехнических сооружений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10238009"/>
                  </a:ext>
                </a:extLst>
              </a:tr>
              <a:tr h="30709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</a:t>
                      </a:r>
                    </a:p>
                  </a:txBody>
                  <a:tcPr marL="9444" marR="9444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Объявление предостережения</a:t>
                      </a:r>
                      <a:endParaRPr kumimoji="0" lang="ru-RU" alt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444" marR="9444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Осуществляется по всем видам надзора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61115359"/>
                  </a:ext>
                </a:extLst>
              </a:tr>
              <a:tr h="692607">
                <a:tc>
                  <a:txBody>
                    <a:bodyPr/>
                    <a:lstStyle/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5</a:t>
                      </a:r>
                    </a:p>
                  </a:txBody>
                  <a:tcPr marL="9444" marR="9444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Консультирование</a:t>
                      </a:r>
                      <a:endParaRPr kumimoji="0" lang="ru-RU" alt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444" marR="9444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Применяется по всем видам надзора, кроме надзора в области безопасного использования и содержания 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лифтов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93181107"/>
                  </a:ext>
                </a:extLst>
              </a:tr>
              <a:tr h="465123">
                <a:tc>
                  <a:txBody>
                    <a:bodyPr/>
                    <a:lstStyle/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6</a:t>
                      </a:r>
                    </a:p>
                  </a:txBody>
                  <a:tcPr marL="9444" marR="9444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Самообследование</a:t>
                      </a:r>
                      <a:endParaRPr kumimoji="0" lang="ru-RU" alt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444" marR="9444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Проведение в рамках видов надзора, осуществляемых Ростехнадзором, не предусмотрено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77059394"/>
                  </a:ext>
                </a:extLst>
              </a:tr>
              <a:tr h="746202">
                <a:tc>
                  <a:txBody>
                    <a:bodyPr/>
                    <a:lstStyle/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7</a:t>
                      </a:r>
                    </a:p>
                  </a:txBody>
                  <a:tcPr marL="9444" marR="9444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Профилактический визит</a:t>
                      </a:r>
                      <a:endParaRPr kumimoji="0" lang="ru-RU" alt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444" marR="9444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Проводится только в рамках всех надзоров, кроме надзора в области безопасного использования и содержания лифтов и  надзора в области безопасности гидротехнических сооружений.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43077602"/>
                  </a:ext>
                </a:extLst>
              </a:tr>
            </a:tbl>
          </a:graphicData>
        </a:graphic>
      </p:graphicFrame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976320" y="6356355"/>
            <a:ext cx="2844800" cy="365125"/>
          </a:xfrm>
        </p:spPr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14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2726" y="460526"/>
            <a:ext cx="677910" cy="7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00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462"/>
            <a:ext cx="12192000" cy="95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5344839"/>
              </p:ext>
            </p:extLst>
          </p:nvPr>
        </p:nvGraphicFramePr>
        <p:xfrm>
          <a:off x="3431703" y="1966218"/>
          <a:ext cx="6552729" cy="4766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263352" y="357007"/>
            <a:ext cx="10333148" cy="9651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ПРОФИЛАКТИЧЕСКИЕ МЕРОПРИЯТИЯ ПРИ ОСУЩЕСТВЛЕНИИ НАДЗОРА </a:t>
            </a:r>
            <a:r>
              <a:rPr lang="ru-RU" sz="2000" dirty="0" smtClean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НА </a:t>
            </a:r>
            <a:r>
              <a:rPr lang="ru-RU" sz="2000" dirty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ТЕРРИТОРИИ </a:t>
            </a:r>
            <a:r>
              <a:rPr lang="ru-RU" sz="2000" dirty="0" smtClean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РЕСПУБЛИКИ КАРЕЛИЯ </a:t>
            </a:r>
            <a:r>
              <a:rPr lang="ru-RU" altLang="ru-RU" sz="2000" cap="all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(</a:t>
            </a:r>
            <a:r>
              <a:rPr lang="ru-RU" sz="2000" dirty="0" smtClean="0">
                <a:solidFill>
                  <a:schemeClr val="bg1"/>
                </a:solidFill>
                <a:latin typeface="Lato" panose="020F0502020204030203" pitchFamily="34" charset="0"/>
                <a:ea typeface="Tahoma" panose="020B0604030504040204" pitchFamily="34" charset="0"/>
                <a:cs typeface="Lato" panose="020F0502020204030203" pitchFamily="34" charset="0"/>
              </a:rPr>
              <a:t>1 полугодие 2024 </a:t>
            </a:r>
            <a:r>
              <a:rPr lang="ru-RU" sz="2000" dirty="0">
                <a:solidFill>
                  <a:schemeClr val="bg1"/>
                </a:solidFill>
                <a:latin typeface="Lato" panose="020F0502020204030203" pitchFamily="34" charset="0"/>
                <a:ea typeface="Tahoma" panose="020B0604030504040204" pitchFamily="34" charset="0"/>
                <a:cs typeface="Lato" panose="020F0502020204030203" pitchFamily="34" charset="0"/>
              </a:rPr>
              <a:t>года)</a:t>
            </a:r>
            <a:endParaRPr lang="ru-RU" altLang="ru-RU" sz="2000" cap="all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1321503" y="1654005"/>
            <a:ext cx="10870497" cy="4798503"/>
            <a:chOff x="725441" y="1707330"/>
            <a:chExt cx="10771504" cy="4798503"/>
          </a:xfrm>
        </p:grpSpPr>
        <p:pic>
          <p:nvPicPr>
            <p:cNvPr id="40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129" y="5470904"/>
              <a:ext cx="1034929" cy="103492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4" descr="C:\Users\guran\AppData\Local\Temp\Tmp_view\11104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7207" y="1707533"/>
              <a:ext cx="1709738" cy="113982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2150122" y="1707330"/>
              <a:ext cx="1821642" cy="305602"/>
            </a:xfrm>
            <a:prstGeom prst="rect">
              <a:avLst/>
            </a:prstGeom>
            <a:noFill/>
          </p:spPr>
          <p:txBody>
            <a:bodyPr wrap="square" lIns="89285" tIns="44643" rIns="89285" bIns="44643" rtlCol="0">
              <a:spAutoFit/>
            </a:bodyPr>
            <a:lstStyle/>
            <a:p>
              <a:pPr algn="ctr"/>
              <a:endParaRPr lang="ru-RU" sz="1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207482" y="4504489"/>
              <a:ext cx="1572354" cy="736489"/>
            </a:xfrm>
            <a:prstGeom prst="rect">
              <a:avLst/>
            </a:prstGeom>
            <a:noFill/>
          </p:spPr>
          <p:txBody>
            <a:bodyPr wrap="square" lIns="89285" tIns="44643" rIns="89285" bIns="44643" rtlCol="0">
              <a:spAutoFit/>
            </a:bodyPr>
            <a:lstStyle/>
            <a:p>
              <a:pPr algn="ctr"/>
              <a:r>
                <a:rPr lang="ru-RU" sz="1400" b="1" dirty="0" smtClean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Проведено совещаний</a:t>
              </a:r>
              <a:endParaRPr lang="ru-RU" sz="1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  <a:p>
              <a:pPr algn="ctr"/>
              <a:endParaRPr lang="ru-RU" sz="1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219679" y="6005014"/>
              <a:ext cx="1752086" cy="305602"/>
            </a:xfrm>
            <a:prstGeom prst="rect">
              <a:avLst/>
            </a:prstGeom>
            <a:noFill/>
          </p:spPr>
          <p:txBody>
            <a:bodyPr wrap="square" lIns="89285" tIns="44643" rIns="89285" bIns="44643" rtlCol="0">
              <a:spAutoFit/>
            </a:bodyPr>
            <a:lstStyle/>
            <a:p>
              <a:pPr algn="ctr"/>
              <a:r>
                <a:rPr lang="ru-RU" sz="14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Информирование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903008" y="3029316"/>
              <a:ext cx="1830306" cy="521045"/>
            </a:xfrm>
            <a:prstGeom prst="rect">
              <a:avLst/>
            </a:prstGeom>
            <a:noFill/>
          </p:spPr>
          <p:txBody>
            <a:bodyPr wrap="square" lIns="89285" tIns="44643" rIns="89285" bIns="44643" rtlCol="0">
              <a:spAutoFit/>
            </a:bodyPr>
            <a:lstStyle/>
            <a:p>
              <a:pPr algn="ctr"/>
              <a:r>
                <a:rPr lang="ru-RU" sz="14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Проведено консультирований</a:t>
              </a:r>
            </a:p>
          </p:txBody>
        </p:sp>
        <p:pic>
          <p:nvPicPr>
            <p:cNvPr id="39" name="Picture 2" descr="C:\Users\guran\AppData\Local\Temp\Tmp_view\3007333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441" y="2682626"/>
              <a:ext cx="1214426" cy="121442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Picture background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646" y="4138223"/>
              <a:ext cx="1157526" cy="12056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7" name="Прямая соединительная линия 63"/>
            <p:cNvCxnSpPr/>
            <p:nvPr/>
          </p:nvCxnSpPr>
          <p:spPr>
            <a:xfrm>
              <a:off x="2292860" y="2779157"/>
              <a:ext cx="3898003" cy="127027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bg1">
                  <a:lumMod val="75000"/>
                </a:schemeClr>
              </a:solidFill>
              <a:miter lim="800000"/>
              <a:headEnd type="oval"/>
              <a:tailEnd type="oval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63"/>
            <p:cNvCxnSpPr/>
            <p:nvPr/>
          </p:nvCxnSpPr>
          <p:spPr>
            <a:xfrm>
              <a:off x="2203909" y="3615737"/>
              <a:ext cx="3157760" cy="412936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bg1">
                  <a:lumMod val="75000"/>
                </a:schemeClr>
              </a:solidFill>
              <a:miter lim="800000"/>
              <a:headEnd type="oval"/>
              <a:tailEnd type="oval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63"/>
            <p:cNvCxnSpPr/>
            <p:nvPr/>
          </p:nvCxnSpPr>
          <p:spPr>
            <a:xfrm>
              <a:off x="2203909" y="5072428"/>
              <a:ext cx="4378374" cy="737551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bg1">
                  <a:lumMod val="75000"/>
                </a:schemeClr>
              </a:solidFill>
              <a:miter lim="800000"/>
              <a:headEnd type="oval"/>
              <a:tailEnd type="oval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63"/>
            <p:cNvCxnSpPr/>
            <p:nvPr/>
          </p:nvCxnSpPr>
          <p:spPr>
            <a:xfrm flipV="1">
              <a:off x="2219679" y="5978529"/>
              <a:ext cx="5365641" cy="317284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bg1">
                  <a:lumMod val="75000"/>
                </a:schemeClr>
              </a:solidFill>
              <a:miter lim="800000"/>
              <a:headEnd type="oval"/>
              <a:tailEnd type="oval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1" name="CustomShape 22"/>
            <p:cNvSpPr/>
            <p:nvPr/>
          </p:nvSpPr>
          <p:spPr>
            <a:xfrm flipH="1">
              <a:off x="4141384" y="5942845"/>
              <a:ext cx="597244" cy="33710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1600" b="1" spc="-1" dirty="0" smtClean="0">
                  <a:solidFill>
                    <a:schemeClr val="tx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196</a:t>
              </a:r>
              <a:endParaRPr lang="ru-RU" sz="1600" b="1" spc="-1" dirty="0">
                <a:solidFill>
                  <a:schemeClr val="tx2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62" name="CustomShape 22"/>
            <p:cNvSpPr/>
            <p:nvPr/>
          </p:nvSpPr>
          <p:spPr>
            <a:xfrm flipH="1">
              <a:off x="3962885" y="4704183"/>
              <a:ext cx="477121" cy="33710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1600" b="1" spc="-1" dirty="0" smtClean="0">
                  <a:solidFill>
                    <a:schemeClr val="tx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5</a:t>
              </a:r>
              <a:endParaRPr lang="ru-RU" sz="1600" b="1" spc="-1" dirty="0">
                <a:solidFill>
                  <a:schemeClr val="tx2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68" name="CustomShape 22"/>
            <p:cNvSpPr/>
            <p:nvPr/>
          </p:nvSpPr>
          <p:spPr>
            <a:xfrm flipH="1">
              <a:off x="3971764" y="3653655"/>
              <a:ext cx="641910" cy="33710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1600" b="1" spc="-1" dirty="0" smtClean="0">
                  <a:solidFill>
                    <a:schemeClr val="tx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143</a:t>
              </a:r>
              <a:endParaRPr lang="ru-RU" sz="1600" b="1" spc="-1" dirty="0">
                <a:solidFill>
                  <a:schemeClr val="tx2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69" name="CustomShape 22"/>
            <p:cNvSpPr/>
            <p:nvPr/>
          </p:nvSpPr>
          <p:spPr>
            <a:xfrm flipH="1">
              <a:off x="4388026" y="2569084"/>
              <a:ext cx="477121" cy="33710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1600" b="1" spc="-1" dirty="0" smtClean="0">
                  <a:solidFill>
                    <a:schemeClr val="tx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11</a:t>
              </a:r>
              <a:endParaRPr lang="ru-RU" sz="1600" b="1" spc="-1" dirty="0">
                <a:solidFill>
                  <a:schemeClr val="tx2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cxnSp>
          <p:nvCxnSpPr>
            <p:cNvPr id="43" name="Прямая соединительная линия 63"/>
            <p:cNvCxnSpPr/>
            <p:nvPr/>
          </p:nvCxnSpPr>
          <p:spPr>
            <a:xfrm>
              <a:off x="7306011" y="2737634"/>
              <a:ext cx="2908798" cy="291682"/>
            </a:xfrm>
            <a:prstGeom prst="bentConnector3">
              <a:avLst>
                <a:gd name="adj1" fmla="val 40520"/>
              </a:avLst>
            </a:prstGeom>
            <a:ln>
              <a:solidFill>
                <a:schemeClr val="bg1">
                  <a:lumMod val="75000"/>
                </a:schemeClr>
              </a:solidFill>
              <a:miter lim="800000"/>
              <a:headEnd type="oval"/>
              <a:tailEnd type="oval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CustomShape 22"/>
            <p:cNvSpPr/>
            <p:nvPr/>
          </p:nvSpPr>
          <p:spPr>
            <a:xfrm flipH="1">
              <a:off x="4540426" y="2721484"/>
              <a:ext cx="477121" cy="33710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endParaRPr lang="ru-RU" sz="1600" b="1" spc="-1" dirty="0">
                <a:solidFill>
                  <a:schemeClr val="tx2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pic>
        <p:nvPicPr>
          <p:cNvPr id="24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2726" y="460526"/>
            <a:ext cx="677910" cy="7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976320" y="6356355"/>
            <a:ext cx="2844800" cy="365125"/>
          </a:xfrm>
        </p:spPr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15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340460" y="1469207"/>
            <a:ext cx="5143825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Lato" panose="020F0502020204030203" pitchFamily="34" charset="0"/>
                <a:cs typeface="Lato" panose="020F0502020204030203" pitchFamily="34" charset="0"/>
              </a:rPr>
              <a:t>Проведено </a:t>
            </a:r>
            <a:r>
              <a:rPr lang="ru-RU" b="1" dirty="0" smtClean="0">
                <a:latin typeface="Lato" panose="020F0502020204030203" pitchFamily="34" charset="0"/>
                <a:cs typeface="Lato" panose="020F0502020204030203" pitchFamily="34" charset="0"/>
              </a:rPr>
              <a:t>384</a:t>
            </a:r>
            <a:r>
              <a:rPr lang="ru-RU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ru-RU" dirty="0">
                <a:latin typeface="Lato" panose="020F0502020204030203" pitchFamily="34" charset="0"/>
                <a:cs typeface="Lato" panose="020F0502020204030203" pitchFamily="34" charset="0"/>
              </a:rPr>
              <a:t>профилактических </a:t>
            </a:r>
            <a:r>
              <a:rPr lang="ru-RU" dirty="0" smtClean="0">
                <a:latin typeface="Lato" panose="020F0502020204030203" pitchFamily="34" charset="0"/>
                <a:cs typeface="Lato" panose="020F0502020204030203" pitchFamily="34" charset="0"/>
              </a:rPr>
              <a:t>мероприятия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65205" y="2178421"/>
            <a:ext cx="27235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Lato" pitchFamily="34" charset="0"/>
                <a:cs typeface="Lato" pitchFamily="34" charset="0"/>
              </a:rPr>
              <a:t>Проведено </a:t>
            </a:r>
            <a:r>
              <a:rPr lang="ru-RU" sz="1400" b="1" dirty="0" smtClean="0">
                <a:latin typeface="Lato" pitchFamily="34" charset="0"/>
                <a:cs typeface="Lato" pitchFamily="34" charset="0"/>
              </a:rPr>
              <a:t>профилактических визитов</a:t>
            </a:r>
            <a:endParaRPr lang="ru-RU" sz="1400" b="1" dirty="0">
              <a:latin typeface="Lato" pitchFamily="34" charset="0"/>
              <a:cs typeface="Lato" pitchFamily="34" charset="0"/>
            </a:endParaRPr>
          </a:p>
        </p:txBody>
      </p:sp>
      <p:pic>
        <p:nvPicPr>
          <p:cNvPr id="2051" name="Picture 3" descr="C:\Users\Жеребцова.KARELIA\Desktop\проф визит1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503" y="1469657"/>
            <a:ext cx="925310" cy="103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Прямоугольник 45"/>
          <p:cNvSpPr/>
          <p:nvPr/>
        </p:nvSpPr>
        <p:spPr>
          <a:xfrm>
            <a:off x="9197652" y="2482039"/>
            <a:ext cx="1800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Lato" pitchFamily="34" charset="0"/>
                <a:cs typeface="Lato" pitchFamily="34" charset="0"/>
              </a:rPr>
              <a:t>Выдано предостережений</a:t>
            </a:r>
            <a:endParaRPr lang="ru-RU" sz="1400" b="1" dirty="0">
              <a:latin typeface="Lato" pitchFamily="34" charset="0"/>
              <a:cs typeface="Lato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8482373" y="2376532"/>
            <a:ext cx="4401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Lato" pitchFamily="34" charset="0"/>
                <a:cs typeface="Lato" pitchFamily="34" charset="0"/>
              </a:rPr>
              <a:t>40</a:t>
            </a:r>
            <a:endParaRPr lang="ru-RU" sz="1600" b="1" dirty="0">
              <a:latin typeface="Lato" pitchFamily="34" charset="0"/>
              <a:cs typeface="Lat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29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460"/>
            <a:ext cx="12192000" cy="95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3352" y="368300"/>
            <a:ext cx="10333148" cy="960438"/>
          </a:xfrm>
        </p:spPr>
        <p:txBody>
          <a:bodyPr>
            <a:noAutofit/>
          </a:bodyPr>
          <a:lstStyle/>
          <a:p>
            <a:pPr algn="l"/>
            <a:r>
              <a:rPr lang="ru-RU" altLang="ru-RU" sz="1800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ПРИМЕНЕНИЕ ПРОФИЛАКТИКИ НАРУШЕНИЙ ОБЯЗАТЕЛЬНЫХ ТРЕБОВАНИЙ </a:t>
            </a:r>
            <a:r>
              <a:rPr lang="ru-RU" altLang="ru-RU" sz="1800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/>
            </a:r>
            <a:br>
              <a:rPr lang="ru-RU" altLang="ru-RU" sz="1800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</a:br>
            <a:r>
              <a:rPr lang="ru-RU" altLang="ru-RU" sz="1800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ЗА ПРЕДОСТАВЛЕНИЕМ </a:t>
            </a:r>
            <a:r>
              <a:rPr lang="ru-RU" altLang="ru-RU" sz="1800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СВЕДЕНИЙ ОБ ОСУЩЕСТВЛЕНИИ ПРОИЗВОДСТВЕННОГО </a:t>
            </a:r>
            <a:r>
              <a:rPr lang="ru-RU" altLang="ru-RU" sz="1800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КОНТРОЛЯ НА ТЕРРИТОРИИ РЕСПУБЛИКИ КАРЕЛИЯ</a:t>
            </a:r>
            <a:endParaRPr lang="ru-RU" altLang="ru-RU" sz="18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109235" y="1530378"/>
            <a:ext cx="3870641" cy="3685802"/>
            <a:chOff x="1262901" y="2903008"/>
            <a:chExt cx="4061924" cy="3786108"/>
          </a:xfrm>
        </p:grpSpPr>
        <p:pic>
          <p:nvPicPr>
            <p:cNvPr id="4101" name="Picture 2" descr="C:\Users\Илья\Desktop\столбец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6907" y="4054411"/>
              <a:ext cx="546100" cy="1272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02" name="Группа 15"/>
            <p:cNvGrpSpPr>
              <a:grpSpLocks/>
            </p:cNvGrpSpPr>
            <p:nvPr/>
          </p:nvGrpSpPr>
          <p:grpSpPr bwMode="auto">
            <a:xfrm>
              <a:off x="1606872" y="3446255"/>
              <a:ext cx="637899" cy="674687"/>
              <a:chOff x="1330573" y="2285999"/>
              <a:chExt cx="634018" cy="674949"/>
            </a:xfrm>
          </p:grpSpPr>
          <p:cxnSp>
            <p:nvCxnSpPr>
              <p:cNvPr id="17" name="Прямая соединительная линия 16"/>
              <p:cNvCxnSpPr/>
              <p:nvPr/>
            </p:nvCxnSpPr>
            <p:spPr>
              <a:xfrm flipV="1">
                <a:off x="1403154" y="2600446"/>
                <a:ext cx="325036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" name="Овал 17"/>
              <p:cNvSpPr/>
              <p:nvPr/>
            </p:nvSpPr>
            <p:spPr>
              <a:xfrm>
                <a:off x="1638252" y="2781491"/>
                <a:ext cx="179874" cy="17945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892175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white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cxnSp>
            <p:nvCxnSpPr>
              <p:cNvPr id="19" name="Прямая соединительная линия 18"/>
              <p:cNvCxnSpPr/>
              <p:nvPr/>
            </p:nvCxnSpPr>
            <p:spPr>
              <a:xfrm>
                <a:off x="1728190" y="2600446"/>
                <a:ext cx="0" cy="26998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miter lim="800000"/>
                <a:tailEnd type="oval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136" name="TextBox 19"/>
              <p:cNvSpPr txBox="1">
                <a:spLocks noChangeArrowheads="1"/>
              </p:cNvSpPr>
              <p:nvPr/>
            </p:nvSpPr>
            <p:spPr bwMode="auto">
              <a:xfrm>
                <a:off x="1330573" y="2285999"/>
                <a:ext cx="634018" cy="3162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defTabSz="89217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sz="1400" dirty="0" smtClean="0">
                    <a:solidFill>
                      <a:srgbClr val="0068AB"/>
                    </a:solidFill>
                    <a:latin typeface="a_PlakatTitul" pitchFamily="34" charset="-52"/>
                    <a:ea typeface="Lato" panose="020F0502020204030203" pitchFamily="34" charset="0"/>
                    <a:cs typeface="Lato" panose="020F0502020204030203" pitchFamily="34" charset="0"/>
                  </a:rPr>
                  <a:t>84 %</a:t>
                </a:r>
                <a:endParaRPr lang="ru-RU" altLang="ru-RU" sz="1400" dirty="0">
                  <a:solidFill>
                    <a:srgbClr val="0068AB"/>
                  </a:solidFill>
                  <a:latin typeface="a_PlakatTitul" pitchFamily="34" charset="-52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  <p:sp>
          <p:nvSpPr>
            <p:cNvPr id="4106" name="TextBox 24"/>
            <p:cNvSpPr txBox="1">
              <a:spLocks noChangeArrowheads="1"/>
            </p:cNvSpPr>
            <p:nvPr/>
          </p:nvSpPr>
          <p:spPr bwMode="auto">
            <a:xfrm>
              <a:off x="1357497" y="5440792"/>
              <a:ext cx="114790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defTabSz="892175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200" dirty="0">
                  <a:solidFill>
                    <a:srgbClr val="00000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2021 год</a:t>
              </a:r>
            </a:p>
          </p:txBody>
        </p:sp>
        <p:pic>
          <p:nvPicPr>
            <p:cNvPr id="4107" name="Picture 3" descr="C:\Users\Илья\Desktop\столбец 2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811" y="3765914"/>
              <a:ext cx="546100" cy="156282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08" name="Группа 26"/>
            <p:cNvGrpSpPr>
              <a:grpSpLocks/>
            </p:cNvGrpSpPr>
            <p:nvPr/>
          </p:nvGrpSpPr>
          <p:grpSpPr bwMode="auto">
            <a:xfrm>
              <a:off x="2915619" y="3151452"/>
              <a:ext cx="704147" cy="677863"/>
              <a:chOff x="1061572" y="3509686"/>
              <a:chExt cx="651091" cy="677454"/>
            </a:xfrm>
          </p:grpSpPr>
          <p:grpSp>
            <p:nvGrpSpPr>
              <p:cNvPr id="4128" name="Группа 27"/>
              <p:cNvGrpSpPr>
                <a:grpSpLocks/>
              </p:cNvGrpSpPr>
              <p:nvPr/>
            </p:nvGrpSpPr>
            <p:grpSpPr bwMode="auto">
              <a:xfrm>
                <a:off x="1061572" y="3827100"/>
                <a:ext cx="180020" cy="360040"/>
                <a:chOff x="1790111" y="2753308"/>
                <a:chExt cx="180020" cy="360040"/>
              </a:xfrm>
            </p:grpSpPr>
            <p:sp>
              <p:nvSpPr>
                <p:cNvPr id="31" name="Овал 30"/>
                <p:cNvSpPr/>
                <p:nvPr/>
              </p:nvSpPr>
              <p:spPr>
                <a:xfrm>
                  <a:off x="1790111" y="2934068"/>
                  <a:ext cx="180550" cy="1792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89217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prstClr val="white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endParaRPr>
                </a:p>
              </p:txBody>
            </p:sp>
            <p:cxnSp>
              <p:nvCxnSpPr>
                <p:cNvPr id="32" name="Прямая соединительная линия 31"/>
                <p:cNvCxnSpPr/>
                <p:nvPr/>
              </p:nvCxnSpPr>
              <p:spPr>
                <a:xfrm>
                  <a:off x="1881120" y="2753202"/>
                  <a:ext cx="0" cy="269712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miter lim="800000"/>
                  <a:tailEnd type="oval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9" name="Прямая соединительная линия 28"/>
              <p:cNvCxnSpPr/>
              <p:nvPr/>
            </p:nvCxnSpPr>
            <p:spPr>
              <a:xfrm flipV="1">
                <a:off x="1151113" y="3823821"/>
                <a:ext cx="324402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130" name="TextBox 29"/>
              <p:cNvSpPr txBox="1">
                <a:spLocks noChangeArrowheads="1"/>
              </p:cNvSpPr>
              <p:nvPr/>
            </p:nvSpPr>
            <p:spPr bwMode="auto">
              <a:xfrm>
                <a:off x="1122829" y="3509686"/>
                <a:ext cx="589834" cy="315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defTabSz="89217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sz="1400" dirty="0" smtClean="0">
                    <a:solidFill>
                      <a:srgbClr val="0068AB"/>
                    </a:solidFill>
                    <a:latin typeface="a_PlakatTitul" pitchFamily="34" charset="-52"/>
                    <a:ea typeface="Lato" panose="020F0502020204030203" pitchFamily="34" charset="0"/>
                    <a:cs typeface="Lato" panose="020F0502020204030203" pitchFamily="34" charset="0"/>
                  </a:rPr>
                  <a:t>86 %</a:t>
                </a:r>
                <a:endParaRPr lang="ru-RU" altLang="ru-RU" sz="1400" dirty="0">
                  <a:solidFill>
                    <a:srgbClr val="0068AB"/>
                  </a:solidFill>
                  <a:latin typeface="a_PlakatTitul" pitchFamily="34" charset="-52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  <p:sp>
          <p:nvSpPr>
            <p:cNvPr id="42" name="Прямоугольник 41"/>
            <p:cNvSpPr/>
            <p:nvPr/>
          </p:nvSpPr>
          <p:spPr>
            <a:xfrm>
              <a:off x="3751965" y="3499362"/>
              <a:ext cx="508000" cy="1829372"/>
            </a:xfrm>
            <a:prstGeom prst="rect">
              <a:avLst/>
            </a:prstGeom>
            <a:solidFill>
              <a:srgbClr val="1DD6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9217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grpSp>
          <p:nvGrpSpPr>
            <p:cNvPr id="4117" name="Группа 26"/>
            <p:cNvGrpSpPr>
              <a:grpSpLocks/>
            </p:cNvGrpSpPr>
            <p:nvPr/>
          </p:nvGrpSpPr>
          <p:grpSpPr bwMode="auto">
            <a:xfrm>
              <a:off x="3909815" y="2903008"/>
              <a:ext cx="704498" cy="677862"/>
              <a:chOff x="1061572" y="3509686"/>
              <a:chExt cx="647992" cy="677454"/>
            </a:xfrm>
          </p:grpSpPr>
          <p:grpSp>
            <p:nvGrpSpPr>
              <p:cNvPr id="4118" name="Группа 27"/>
              <p:cNvGrpSpPr>
                <a:grpSpLocks/>
              </p:cNvGrpSpPr>
              <p:nvPr/>
            </p:nvGrpSpPr>
            <p:grpSpPr bwMode="auto">
              <a:xfrm>
                <a:off x="1061572" y="3827100"/>
                <a:ext cx="180020" cy="360040"/>
                <a:chOff x="1790111" y="2753308"/>
                <a:chExt cx="180020" cy="360040"/>
              </a:xfrm>
            </p:grpSpPr>
            <p:sp>
              <p:nvSpPr>
                <p:cNvPr id="56" name="Овал 55"/>
                <p:cNvSpPr/>
                <p:nvPr/>
              </p:nvSpPr>
              <p:spPr>
                <a:xfrm>
                  <a:off x="1790111" y="2934069"/>
                  <a:ext cx="179601" cy="1792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89217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prstClr val="white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endParaRPr>
                </a:p>
              </p:txBody>
            </p:sp>
            <p:cxnSp>
              <p:nvCxnSpPr>
                <p:cNvPr id="57" name="Прямая соединительная линия 56"/>
                <p:cNvCxnSpPr/>
                <p:nvPr/>
              </p:nvCxnSpPr>
              <p:spPr>
                <a:xfrm>
                  <a:off x="1880642" y="2753203"/>
                  <a:ext cx="0" cy="269712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miter lim="800000"/>
                  <a:tailEnd type="oval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4" name="Прямая соединительная линия 53"/>
              <p:cNvCxnSpPr/>
              <p:nvPr/>
            </p:nvCxnSpPr>
            <p:spPr>
              <a:xfrm flipV="1">
                <a:off x="1152103" y="3823822"/>
                <a:ext cx="322697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120" name="TextBox 54"/>
              <p:cNvSpPr txBox="1">
                <a:spLocks noChangeArrowheads="1"/>
              </p:cNvSpPr>
              <p:nvPr/>
            </p:nvSpPr>
            <p:spPr bwMode="auto">
              <a:xfrm>
                <a:off x="1122829" y="3509686"/>
                <a:ext cx="586735" cy="315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defTabSz="89217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sz="1400" dirty="0" smtClean="0">
                    <a:solidFill>
                      <a:srgbClr val="0068AB"/>
                    </a:solidFill>
                    <a:latin typeface="a_PlakatTitul" pitchFamily="34" charset="-52"/>
                    <a:ea typeface="Lato" panose="020F0502020204030203" pitchFamily="34" charset="0"/>
                    <a:cs typeface="Lato" panose="020F0502020204030203" pitchFamily="34" charset="0"/>
                  </a:rPr>
                  <a:t>93 %</a:t>
                </a:r>
                <a:endParaRPr lang="ru-RU" altLang="ru-RU" sz="1400" dirty="0">
                  <a:solidFill>
                    <a:srgbClr val="0068AB"/>
                  </a:solidFill>
                  <a:latin typeface="a_PlakatTitul" pitchFamily="34" charset="-52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  <p:sp>
          <p:nvSpPr>
            <p:cNvPr id="49" name="Овал 48"/>
            <p:cNvSpPr/>
            <p:nvPr/>
          </p:nvSpPr>
          <p:spPr bwMode="auto">
            <a:xfrm>
              <a:off x="4904361" y="3401478"/>
              <a:ext cx="195263" cy="1793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9217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whit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65" name="TextBox 33"/>
            <p:cNvSpPr txBox="1">
              <a:spLocks noChangeArrowheads="1"/>
            </p:cNvSpPr>
            <p:nvPr/>
          </p:nvSpPr>
          <p:spPr bwMode="auto">
            <a:xfrm>
              <a:off x="3464062" y="5440793"/>
              <a:ext cx="108380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defTabSz="892175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200" dirty="0">
                  <a:solidFill>
                    <a:srgbClr val="00000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2023 год</a:t>
              </a:r>
            </a:p>
          </p:txBody>
        </p:sp>
        <p:sp>
          <p:nvSpPr>
            <p:cNvPr id="66" name="TextBox 23"/>
            <p:cNvSpPr txBox="1">
              <a:spLocks noChangeArrowheads="1"/>
            </p:cNvSpPr>
            <p:nvPr/>
          </p:nvSpPr>
          <p:spPr bwMode="auto">
            <a:xfrm>
              <a:off x="2560124" y="5449719"/>
              <a:ext cx="89103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defTabSz="892175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200" dirty="0">
                  <a:solidFill>
                    <a:srgbClr val="00000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2022 год </a:t>
              </a:r>
            </a:p>
          </p:txBody>
        </p:sp>
        <p:sp>
          <p:nvSpPr>
            <p:cNvPr id="100" name="TextBox 93"/>
            <p:cNvSpPr txBox="1">
              <a:spLocks noChangeArrowheads="1"/>
            </p:cNvSpPr>
            <p:nvPr/>
          </p:nvSpPr>
          <p:spPr bwMode="auto">
            <a:xfrm>
              <a:off x="1262901" y="5930350"/>
              <a:ext cx="4061924" cy="758766"/>
            </a:xfrm>
            <a:prstGeom prst="rect">
              <a:avLst/>
            </a:prstGeom>
            <a:solidFill>
              <a:srgbClr val="3498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7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8921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8921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8921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8921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4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Динамика показателя количества представивших отчеты по ПК </a:t>
              </a:r>
              <a:endParaRPr lang="ru-RU" altLang="ru-RU" sz="14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  <a:p>
              <a:pPr algn="ctr" eaLnBrk="1" hangingPunct="1"/>
              <a:r>
                <a:rPr lang="ru-RU" altLang="ru-RU" sz="1400" dirty="0" smtClean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за </a:t>
              </a:r>
              <a:r>
                <a:rPr lang="ru-RU" altLang="ru-RU" sz="14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2021, 2022, </a:t>
              </a:r>
              <a:r>
                <a:rPr lang="ru-RU" altLang="ru-RU" sz="1400" dirty="0" smtClean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2023 </a:t>
              </a:r>
              <a:r>
                <a:rPr lang="ru-RU" altLang="ru-RU" sz="14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годы</a:t>
              </a:r>
              <a:endParaRPr lang="ru-RU" altLang="ru-RU" sz="1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aphicFrame>
        <p:nvGraphicFramePr>
          <p:cNvPr id="101" name="Таблица 1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8996304"/>
              </p:ext>
            </p:extLst>
          </p:nvPr>
        </p:nvGraphicFramePr>
        <p:xfrm>
          <a:off x="5916001" y="1842637"/>
          <a:ext cx="5724615" cy="25769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061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954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5963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6340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44247">
                <a:tc>
                  <a:txBody>
                    <a:bodyPr/>
                    <a:lstStyle/>
                    <a:p>
                      <a:pPr marL="0" marR="0" indent="0" algn="l" defTabSz="89285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278" marR="6278" marT="6278" marB="0" anchor="ctr">
                    <a:solidFill>
                      <a:srgbClr val="3498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2022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278" marR="6278" marT="6278" marB="0" anchor="ctr">
                    <a:solidFill>
                      <a:srgbClr val="3498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2023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278" marR="6278" marT="6278" marB="0" anchor="ctr">
                    <a:solidFill>
                      <a:srgbClr val="3498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2024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278" marR="6278" marT="6278" marB="0" anchor="ctr">
                    <a:solidFill>
                      <a:srgbClr val="3498D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67168425"/>
                  </a:ext>
                </a:extLst>
              </a:tr>
              <a:tr h="644247">
                <a:tc>
                  <a:txBody>
                    <a:bodyPr/>
                    <a:lstStyle/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Направлено писем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278" marR="6278" marT="627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44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278" marR="6278" marT="627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18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278" marR="6278" marT="627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16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278" marR="6278" marT="6278" marB="0" anchor="ctr"/>
                </a:tc>
                <a:extLst>
                  <a:ext uri="{0D108BD9-81ED-4DB2-BD59-A6C34878D82A}">
                    <a16:rowId xmlns="" xmlns:a16="http://schemas.microsoft.com/office/drawing/2014/main" val="865029665"/>
                  </a:ext>
                </a:extLst>
              </a:tr>
              <a:tr h="644247">
                <a:tc>
                  <a:txBody>
                    <a:bodyPr/>
                    <a:lstStyle/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Проведено совещаний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278" marR="6278" marT="627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278" marR="6278" marT="627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278" marR="6278" marT="627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278" marR="6278" marT="6278" marB="0" anchor="ctr"/>
                </a:tc>
                <a:extLst>
                  <a:ext uri="{0D108BD9-81ED-4DB2-BD59-A6C34878D82A}">
                    <a16:rowId xmlns="" xmlns:a16="http://schemas.microsoft.com/office/drawing/2014/main" val="2455975501"/>
                  </a:ext>
                </a:extLst>
              </a:tr>
              <a:tr h="644247">
                <a:tc>
                  <a:txBody>
                    <a:bodyPr/>
                    <a:lstStyle/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Объявлено предостережений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278" marR="6278" marT="627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47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278" marR="6278" marT="627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14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278" marR="6278" marT="627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29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278" marR="6278" marT="6278" marB="0" anchor="ctr"/>
                </a:tc>
                <a:extLst>
                  <a:ext uri="{0D108BD9-81ED-4DB2-BD59-A6C34878D82A}">
                    <a16:rowId xmlns="" xmlns:a16="http://schemas.microsoft.com/office/drawing/2014/main" val="2195196713"/>
                  </a:ext>
                </a:extLst>
              </a:tr>
            </a:tbl>
          </a:graphicData>
        </a:graphic>
      </p:graphicFrame>
      <p:sp>
        <p:nvSpPr>
          <p:cNvPr id="39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976320" y="6356353"/>
            <a:ext cx="2844800" cy="365125"/>
          </a:xfrm>
        </p:spPr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16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5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2726" y="460526"/>
            <a:ext cx="677910" cy="7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Горизонтальный свиток 3"/>
          <p:cNvSpPr/>
          <p:nvPr/>
        </p:nvSpPr>
        <p:spPr>
          <a:xfrm>
            <a:off x="983432" y="5121188"/>
            <a:ext cx="10297144" cy="1444201"/>
          </a:xfrm>
          <a:prstGeom prst="horizontalScroll">
            <a:avLst>
              <a:gd name="adj" fmla="val 9093"/>
            </a:avLst>
          </a:prstGeom>
          <a:solidFill>
            <a:srgbClr val="D6DB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>
                <a:solidFill>
                  <a:schemeClr val="tx1"/>
                </a:solidFill>
                <a:latin typeface="Lato" panose="020F0502020204030203" pitchFamily="34" charset="0"/>
                <a:cs typeface="Lato" panose="020F0502020204030203" pitchFamily="34" charset="0"/>
              </a:rPr>
              <a:t>Федеральный закон от 21.07.1997 N 116-ФЗ (ред. от 14.11.2023) «О промышленной безопасности опасных производственных </a:t>
            </a:r>
            <a:r>
              <a:rPr lang="ru-RU" sz="1200" b="1" dirty="0" smtClean="0">
                <a:solidFill>
                  <a:schemeClr val="tx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объектов»</a:t>
            </a:r>
            <a:endParaRPr lang="ru-RU" sz="1200" dirty="0" smtClean="0">
              <a:solidFill>
                <a:schemeClr val="tx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pPr algn="just"/>
            <a:r>
              <a:rPr lang="ru-RU" sz="1200" b="1" dirty="0" smtClean="0">
                <a:solidFill>
                  <a:schemeClr val="tx1"/>
                </a:solidFill>
                <a:latin typeface="Lato" panose="020F0502020204030203" pitchFamily="34" charset="0"/>
                <a:cs typeface="Lato" panose="020F0502020204030203" pitchFamily="34" charset="0"/>
              </a:rPr>
              <a:t>Статья 11. п.2 </a:t>
            </a:r>
            <a:r>
              <a:rPr lang="ru-RU" sz="1200" dirty="0" smtClean="0">
                <a:solidFill>
                  <a:schemeClr val="tx1"/>
                </a:solidFill>
                <a:latin typeface="Lato" panose="020F0502020204030203" pitchFamily="34" charset="0"/>
                <a:cs typeface="Lato" panose="020F0502020204030203" pitchFamily="34" charset="0"/>
              </a:rPr>
              <a:t>Сведения об организации производственного контроля за соблюдением требований промышленной безопасности представляются в письменной форме либо в форме электронного документа, подписанного усиленной квалифицированной электронной подписью, в федеральные органы исполнительной власти в области промышленной безопасности или их территориальные органы </a:t>
            </a:r>
            <a:r>
              <a:rPr lang="ru-RU" sz="1200" b="1" dirty="0" smtClean="0">
                <a:solidFill>
                  <a:srgbClr val="0000FF"/>
                </a:solidFill>
                <a:latin typeface="Lato" panose="020F0502020204030203" pitchFamily="34" charset="0"/>
                <a:cs typeface="Lato" panose="020F0502020204030203" pitchFamily="34" charset="0"/>
              </a:rPr>
              <a:t>ежегодно до 1 апреля </a:t>
            </a:r>
            <a:r>
              <a:rPr lang="ru-RU" sz="1200" dirty="0" smtClean="0">
                <a:solidFill>
                  <a:schemeClr val="tx1"/>
                </a:solidFill>
                <a:latin typeface="Lato" panose="020F0502020204030203" pitchFamily="34" charset="0"/>
                <a:cs typeface="Lato" panose="020F0502020204030203" pitchFamily="34" charset="0"/>
              </a:rPr>
              <a:t>соответствующего календарного года.</a:t>
            </a:r>
            <a:endParaRPr lang="ru-RU" sz="1200" dirty="0">
              <a:solidFill>
                <a:schemeClr val="tx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74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88" y="1484784"/>
            <a:ext cx="3204356" cy="2176312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D381FB-56B5-444D-992D-E43228C562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460"/>
            <a:ext cx="12192000" cy="95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07368" y="677123"/>
            <a:ext cx="11161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800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ПРОФОРИЕНТАЦИОННАЯ РАБОТА</a:t>
            </a:r>
            <a:endParaRPr lang="ru-RU" sz="1800" dirty="0"/>
          </a:p>
        </p:txBody>
      </p:sp>
      <p:pic>
        <p:nvPicPr>
          <p:cNvPr id="7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2726" y="460526"/>
            <a:ext cx="677910" cy="7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60" y="2702103"/>
            <a:ext cx="3024336" cy="24354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3919828"/>
            <a:ext cx="3132348" cy="244106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320136" y="2888776"/>
            <a:ext cx="42484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Lato" pitchFamily="34" charset="0"/>
                <a:cs typeface="Lato" pitchFamily="34" charset="0"/>
              </a:rPr>
              <a:t>Отделами по Республике Карелия ежегодно </a:t>
            </a:r>
            <a:r>
              <a:rPr lang="ru-RU" sz="1600" dirty="0">
                <a:latin typeface="Lato" pitchFamily="34" charset="0"/>
                <a:cs typeface="Lato" pitchFamily="34" charset="0"/>
              </a:rPr>
              <a:t>проводятся встречи со студентами физико-технического института Петрозаводского государственного университета и Российской академии народного хозяйства и государственной службы при Президенте Российской Федерации. </a:t>
            </a:r>
          </a:p>
        </p:txBody>
      </p:sp>
    </p:spTree>
    <p:extLst>
      <p:ext uri="{BB962C8B-B14F-4D97-AF65-F5344CB8AC3E}">
        <p14:creationId xmlns:p14="http://schemas.microsoft.com/office/powerpoint/2010/main" val="1811347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5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12582" y="3501008"/>
            <a:ext cx="7566841" cy="959882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СПАСИБО ЗА ВНИМАНИЕ</a:t>
            </a:r>
          </a:p>
        </p:txBody>
      </p:sp>
      <p:pic>
        <p:nvPicPr>
          <p:cNvPr id="4" name="Picture 2" descr="C:\Users\Илья\Desktop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904" y="1550997"/>
            <a:ext cx="1768439" cy="183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61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462"/>
            <a:ext cx="12192000" cy="95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3352" y="368660"/>
            <a:ext cx="10333148" cy="959882"/>
          </a:xfrm>
        </p:spPr>
        <p:txBody>
          <a:bodyPr>
            <a:normAutofit/>
          </a:bodyPr>
          <a:lstStyle/>
          <a:p>
            <a:pPr algn="l"/>
            <a:r>
              <a:rPr lang="ru-RU" sz="24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СЕВЕРО-ЗАПАДНОЕ УПРАВЛЕНИЕ РОСТЕХНАДЗОРА</a:t>
            </a:r>
          </a:p>
        </p:txBody>
      </p:sp>
      <p:pic>
        <p:nvPicPr>
          <p:cNvPr id="8" name="E6E576CD-48AD-4761-8E39-55BD64EBFD47" descr="E6E576CD-48AD-4761-8E39-55BD64EBFD4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5" t="19069" r="41589" b="15330"/>
          <a:stretch/>
        </p:blipFill>
        <p:spPr bwMode="auto">
          <a:xfrm>
            <a:off x="5084103" y="1484240"/>
            <a:ext cx="5857279" cy="5023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1424" y="2085894"/>
            <a:ext cx="41633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D75B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Управление является территориальным органом межрегионального уровня, осуществляющим функции Ростехнадзора на территории: </a:t>
            </a:r>
          </a:p>
          <a:p>
            <a:r>
              <a:rPr lang="ru-RU" sz="1600" b="1" dirty="0">
                <a:solidFill>
                  <a:srgbClr val="0D75B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Республики Карелия, Архангельской, Вологодской, Калининградской, Ленинградской, Мурманской, Новгородской и Псковской областей, города Санкт-Петербурга, острове Колгуев (Ненецкий автономный округ) </a:t>
            </a:r>
            <a:r>
              <a:rPr lang="ru-RU" sz="1600" b="1" dirty="0" smtClean="0">
                <a:solidFill>
                  <a:srgbClr val="0D75B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ru-RU" sz="1600" b="1" dirty="0" smtClean="0">
                <a:solidFill>
                  <a:srgbClr val="0D75B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ru-RU" sz="1600" b="1" dirty="0" smtClean="0">
                <a:solidFill>
                  <a:srgbClr val="0D75B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и </a:t>
            </a:r>
            <a:r>
              <a:rPr lang="ru-RU" sz="1600" b="1" dirty="0">
                <a:solidFill>
                  <a:srgbClr val="0D75B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шельфе морей Арктической зоны Российской Федерации</a:t>
            </a:r>
          </a:p>
        </p:txBody>
      </p:sp>
      <p:pic>
        <p:nvPicPr>
          <p:cNvPr id="10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2726" y="460526"/>
            <a:ext cx="677910" cy="7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976320" y="6356355"/>
            <a:ext cx="2844800" cy="365125"/>
          </a:xfrm>
        </p:spPr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5541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462"/>
            <a:ext cx="12192000" cy="95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3353" y="368660"/>
            <a:ext cx="10405156" cy="959882"/>
          </a:xfrm>
        </p:spPr>
        <p:txBody>
          <a:bodyPr>
            <a:normAutofit/>
          </a:bodyPr>
          <a:lstStyle/>
          <a:p>
            <a:pPr algn="l"/>
            <a:r>
              <a:rPr lang="ru-RU" sz="24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НАПРАВЛЕНИЯ КОНТРОЛЬНО-НАДЗОРНОЙ ДЕЯТЕЛЬНОСТИ</a:t>
            </a:r>
          </a:p>
        </p:txBody>
      </p:sp>
      <p:pic>
        <p:nvPicPr>
          <p:cNvPr id="3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2726" y="460526"/>
            <a:ext cx="677910" cy="7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976320" y="6356355"/>
            <a:ext cx="28448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47428" y="1420408"/>
            <a:ext cx="10729193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Федеральный государственный надзор в области промышленной безопасности;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Федеральный государственный строительный надзор;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Федеральный государственный энергетический надзор;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Федеральный государственный надзор в области безопасности гидротехнических сооружений;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Федеральный государственный горный надзор;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Федеральный государственный надзор за деятельностью саморегулируемых организаций в области инженерных изысканий, архитектурно-строительного проектирования, строительства, реконструкции, капитального ремонта, сноса объектов капитального строительства;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Федеральный государственный надзор за деятельностью саморегулируемых организаций в области энергетического обследования;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Федеральный государственный лицензионный контроль (надзор) за деятельностью, связанной с обращением взрывчатых материалов промышленного назначения;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Федеральный государственный лицензионный контроль (надзор) за деятельностью по проведению экспертизы промышленной безопасности;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Федеральный государственный лицензионный контроль (надзор) за производством маркшейдерских работ;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Федеральный государственный контроль (надзор) в области использования и содержания лифтов, подъемных платформ для инвалидов, пассажирских конвейеров (движущихся пешеходных дорожек), эскалаторов, за исключением эскалаторов в метрополитенах.</a:t>
            </a:r>
            <a:endParaRPr lang="ru-RU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65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462"/>
            <a:ext cx="12192000" cy="95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3351" y="368660"/>
            <a:ext cx="10369152" cy="959882"/>
          </a:xfrm>
        </p:spPr>
        <p:txBody>
          <a:bodyPr>
            <a:normAutofit/>
          </a:bodyPr>
          <a:lstStyle/>
          <a:p>
            <a:pPr algn="l"/>
            <a:r>
              <a:rPr lang="ru-RU" sz="24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ОБЪЕКТЫ НАДЗОРА НА ТЕРРИТОРИИ </a:t>
            </a:r>
            <a:br>
              <a:rPr lang="ru-RU" sz="24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РЕСПУБЛИКИ КАРЕЛИЯ</a:t>
            </a:r>
            <a:endParaRPr lang="ru-RU" sz="2400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aphicFrame>
        <p:nvGraphicFramePr>
          <p:cNvPr id="1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090652"/>
              </p:ext>
            </p:extLst>
          </p:nvPr>
        </p:nvGraphicFramePr>
        <p:xfrm>
          <a:off x="1199456" y="1844824"/>
          <a:ext cx="9793088" cy="4370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3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2726" y="460526"/>
            <a:ext cx="677910" cy="7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976320" y="6356355"/>
            <a:ext cx="2844800" cy="365125"/>
          </a:xfrm>
        </p:spPr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4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87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1" y="1628802"/>
            <a:ext cx="7380820" cy="44831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462"/>
            <a:ext cx="12192000" cy="95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63353" y="366459"/>
            <a:ext cx="10304305" cy="959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ОГРАНИЧЕНИЯ НА ПРОВЕДЕНИЕ КОНТРОЛЬНЫХ (НАДЗОРНЫХ) МЕРОПРИЯТИЙ В 2024 ГОДУ</a:t>
            </a:r>
            <a:endParaRPr lang="ru-RU" altLang="ru-RU" sz="2400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04470" y="2492897"/>
            <a:ext cx="7596844" cy="921155"/>
          </a:xfrm>
          <a:prstGeom prst="rect">
            <a:avLst/>
          </a:prstGeom>
          <a:noFill/>
        </p:spPr>
        <p:txBody>
          <a:bodyPr wrap="square" lIns="89285" tIns="44643" rIns="89285" bIns="44643" rtlCol="0">
            <a:spAutoFit/>
          </a:bodyPr>
          <a:lstStyle/>
          <a:p>
            <a:pPr algn="ctr"/>
            <a:r>
              <a:rPr lang="ru-RU" sz="1800" dirty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Срок действия моратория на проведение контрольных (надзорных) мероприятий</a:t>
            </a:r>
            <a:r>
              <a:rPr lang="ru-RU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установленный постановлением Правительства Российской Федерации от 10.03.2022 № 336 </a:t>
            </a:r>
            <a:r>
              <a:rPr lang="ru-RU" sz="1800" dirty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продлен на 2024 год </a:t>
            </a:r>
            <a:endParaRPr lang="ru-RU" sz="1800" b="1" dirty="0">
              <a:solidFill>
                <a:srgbClr val="FF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5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2726" y="460526"/>
            <a:ext cx="677910" cy="7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976320" y="6356355"/>
            <a:ext cx="2844800" cy="365125"/>
          </a:xfrm>
        </p:spPr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5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7788189" y="1854218"/>
            <a:ext cx="1585486" cy="4345139"/>
          </a:xfrm>
          <a:prstGeom prst="rightArrow">
            <a:avLst>
              <a:gd name="adj1" fmla="val 68304"/>
              <a:gd name="adj2" fmla="val 132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/>
              <a:t>до </a:t>
            </a:r>
            <a:r>
              <a:rPr lang="ru-RU" sz="1800" dirty="0"/>
              <a:t>2030 года допускается проведение плановых </a:t>
            </a:r>
            <a:r>
              <a:rPr lang="ru-RU" sz="1800" dirty="0" smtClean="0"/>
              <a:t>проверок</a:t>
            </a:r>
            <a:endParaRPr lang="ru-RU" sz="18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552384" y="1993918"/>
            <a:ext cx="2316484" cy="1075043"/>
          </a:xfrm>
          <a:prstGeom prst="roundRect">
            <a:avLst>
              <a:gd name="adj" fmla="val 3136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Объекты, отнесенные </a:t>
            </a:r>
          </a:p>
          <a:p>
            <a:pPr algn="ctr"/>
            <a:r>
              <a:rPr lang="ru-RU" sz="1400" dirty="0" smtClean="0"/>
              <a:t>к </a:t>
            </a:r>
            <a:r>
              <a:rPr lang="ru-RU" sz="1400" dirty="0"/>
              <a:t>категориям </a:t>
            </a:r>
          </a:p>
          <a:p>
            <a:pPr algn="ctr"/>
            <a:r>
              <a:rPr lang="ru-RU" sz="1400" dirty="0"/>
              <a:t>чрезвычайно высокого и высокого риска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9588388" y="3465006"/>
            <a:ext cx="2316484" cy="1075043"/>
          </a:xfrm>
          <a:prstGeom prst="roundRect">
            <a:avLst>
              <a:gd name="adj" fmla="val 3136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ОПО </a:t>
            </a:r>
            <a:r>
              <a:rPr lang="en-US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II </a:t>
            </a:r>
            <a:r>
              <a:rPr lang="ru-RU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класса опасности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9624393" y="4941170"/>
            <a:ext cx="2316484" cy="1075043"/>
          </a:xfrm>
          <a:prstGeom prst="roundRect">
            <a:avLst>
              <a:gd name="adj" fmla="val 3136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ГТС </a:t>
            </a:r>
            <a:r>
              <a:rPr lang="en-US" sz="1400" dirty="0"/>
              <a:t>II </a:t>
            </a:r>
            <a:r>
              <a:rPr lang="ru-RU" sz="1400" dirty="0"/>
              <a:t>класса</a:t>
            </a:r>
          </a:p>
        </p:txBody>
      </p:sp>
    </p:spTree>
    <p:extLst>
      <p:ext uri="{BB962C8B-B14F-4D97-AF65-F5344CB8AC3E}">
        <p14:creationId xmlns:p14="http://schemas.microsoft.com/office/powerpoint/2010/main" val="153959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0332435"/>
              </p:ext>
            </p:extLst>
          </p:nvPr>
        </p:nvGraphicFramePr>
        <p:xfrm>
          <a:off x="609600" y="1474357"/>
          <a:ext cx="5306380" cy="4834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 dirty="0"/>
          </a:p>
        </p:txBody>
      </p:sp>
      <p:pic>
        <p:nvPicPr>
          <p:cNvPr id="6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462"/>
            <a:ext cx="12192000" cy="95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2726" y="460526"/>
            <a:ext cx="677910" cy="7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63353" y="366461"/>
            <a:ext cx="10304305" cy="1082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ПЛАНОВЫЕ КОНТРОЛЬНЫЕ (НАДЗОРНЫЕ) МЕРОПРИЯТИЙ </a:t>
            </a:r>
          </a:p>
          <a:p>
            <a:pPr algn="l"/>
            <a:r>
              <a:rPr lang="ru-RU" sz="2400" dirty="0" smtClean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В 2024 ГОДУ</a:t>
            </a:r>
            <a:endParaRPr lang="ru-RU" altLang="ru-RU" sz="2400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aphicFrame>
        <p:nvGraphicFramePr>
          <p:cNvPr id="9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6460722"/>
              </p:ext>
            </p:extLst>
          </p:nvPr>
        </p:nvGraphicFramePr>
        <p:xfrm>
          <a:off x="6547009" y="1556793"/>
          <a:ext cx="4841580" cy="4608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21245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462"/>
            <a:ext cx="12192000" cy="95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41914" y="377857"/>
            <a:ext cx="10354586" cy="947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ОСНОВАНИЯ ДЛЯ ПРОВЕДЕНИЯ ВНЕПЛАНОВЫХ КОНТРОЛЬНЫХ (НАДЗОРНЫХ) МЕРОПРИЯТИЙ</a:t>
            </a:r>
            <a:endParaRPr lang="ru-RU" altLang="ru-RU" sz="2400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04567" y="1313909"/>
            <a:ext cx="8424782" cy="674933"/>
          </a:xfrm>
          <a:prstGeom prst="rect">
            <a:avLst/>
          </a:prstGeom>
          <a:noFill/>
        </p:spPr>
        <p:txBody>
          <a:bodyPr wrap="square" lIns="89285" tIns="44643" rIns="89285" bIns="44643" rtlCol="0">
            <a:spAutoFit/>
          </a:bodyPr>
          <a:lstStyle/>
          <a:p>
            <a:pPr algn="ctr"/>
            <a:r>
              <a:rPr lang="ru-RU" sz="1900" b="1" dirty="0">
                <a:solidFill>
                  <a:srgbClr val="0000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ВНЕПЛАНОВЫЕ ПРОВЕРКИ </a:t>
            </a:r>
          </a:p>
          <a:p>
            <a:pPr algn="ctr"/>
            <a:r>
              <a:rPr lang="ru-RU" sz="1900" b="1" u="sng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по согласованию с органами прокуратуры</a:t>
            </a:r>
            <a:endParaRPr lang="ru-RU" sz="1900" b="1" u="sng" dirty="0">
              <a:solidFill>
                <a:srgbClr val="FF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 rot="16200000">
            <a:off x="1574158" y="5925624"/>
            <a:ext cx="288456" cy="36817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16200000">
            <a:off x="1577109" y="5009324"/>
            <a:ext cx="288456" cy="36817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16200000">
            <a:off x="1580058" y="4217236"/>
            <a:ext cx="288456" cy="36817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16200000">
            <a:off x="1577109" y="3532735"/>
            <a:ext cx="288456" cy="36817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6200000">
            <a:off x="1580058" y="2813080"/>
            <a:ext cx="288456" cy="36817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16200000">
            <a:off x="1583603" y="2155754"/>
            <a:ext cx="288456" cy="36817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961528" y="2025476"/>
            <a:ext cx="8346940" cy="6287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ru-RU" sz="1550" dirty="0">
                <a:solidFill>
                  <a:schemeClr val="tx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при непосредственной угрозе причинения вреда жизни и тяжкого вреда здоровью граждан, по фактам причинения вреда жизни и тяжкого вреда здоровью граждан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955543" y="2744924"/>
            <a:ext cx="8352927" cy="5400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ru-RU" sz="1550" dirty="0">
                <a:solidFill>
                  <a:schemeClr val="tx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при непосредственной угрозе обороне страны и безопасности государства, по фактам причинения вреда обороне страны и безопасности государства</a:t>
            </a:r>
            <a:r>
              <a:rPr lang="ru-RU" sz="1600" dirty="0">
                <a:solidFill>
                  <a:schemeClr val="tx1"/>
                </a:solidFill>
                <a:latin typeface="Lato" panose="020F0502020204030203" pitchFamily="34" charset="0"/>
                <a:cs typeface="Lato" panose="020F0502020204030203" pitchFamily="34" charset="0"/>
              </a:rPr>
              <a:t>;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961528" y="3392996"/>
            <a:ext cx="8346942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>
                <a:solidFill>
                  <a:schemeClr val="tx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при непосредственной угрозе возникновения чрезвычайных ситуаций природного и (или) техногенного характера, по фактам возникновения чрезвычайных ситуаций природного и (или) техногенного характера</a:t>
            </a:r>
            <a:endParaRPr lang="ru-RU" sz="1500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947923" y="4149080"/>
            <a:ext cx="8360546" cy="508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77800" algn="just">
              <a:spcAft>
                <a:spcPts val="1200"/>
              </a:spcAft>
            </a:pPr>
            <a:r>
              <a:rPr lang="ru-RU" sz="1550" dirty="0">
                <a:solidFill>
                  <a:schemeClr val="tx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при выявлении индикаторов риска нарушения обязательных требований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952974" y="4761149"/>
            <a:ext cx="8355494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в связи с истечением срока исполнения предписания, выданного до 01.03.2023, о принятии мер, направленных на устранение нарушений, влекущих непосредственную угрозу причинения вреда жизни и тяжкого вреда здоровью граждан, обороне страны и безопасности государства, возникновения чрезвычайных ситуаций природного и (или) техногенного характера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955541" y="5733259"/>
            <a:ext cx="8352928" cy="7277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50" dirty="0">
                <a:solidFill>
                  <a:schemeClr val="tx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по истечении срока исполнения предписания об устранении выявленного нарушения обязательных требований, выданных после 01.03.2023</a:t>
            </a:r>
            <a:endParaRPr lang="ru-RU" sz="1550" dirty="0">
              <a:solidFill>
                <a:schemeClr val="tx1"/>
              </a:solidFill>
            </a:endParaRPr>
          </a:p>
        </p:txBody>
      </p:sp>
      <p:pic>
        <p:nvPicPr>
          <p:cNvPr id="25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2726" y="460526"/>
            <a:ext cx="677910" cy="7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976320" y="6356355"/>
            <a:ext cx="2844800" cy="365125"/>
          </a:xfrm>
        </p:spPr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55952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462"/>
            <a:ext cx="12192000" cy="95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41914" y="366459"/>
            <a:ext cx="10354586" cy="959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ОСНОВАНИЯ ДЛЯ ПРОВЕДЕНИЯ ВНЕПЛАНОВЫХ КОНТРОЛЬНЫХ (НАДЗОРНЫХ) МЕРОПРИЯТИЙ</a:t>
            </a:r>
            <a:endParaRPr lang="ru-RU" altLang="ru-RU" sz="2400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04567" y="1385915"/>
            <a:ext cx="8424782" cy="674933"/>
          </a:xfrm>
          <a:prstGeom prst="rect">
            <a:avLst/>
          </a:prstGeom>
          <a:noFill/>
        </p:spPr>
        <p:txBody>
          <a:bodyPr wrap="square" lIns="89285" tIns="44643" rIns="89285" bIns="44643" rtlCol="0">
            <a:spAutoFit/>
          </a:bodyPr>
          <a:lstStyle/>
          <a:p>
            <a:pPr algn="ctr"/>
            <a:r>
              <a:rPr lang="ru-RU" sz="1900" b="1" dirty="0">
                <a:solidFill>
                  <a:srgbClr val="0000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ВНЕПЛАНОВЫЕ ПРОВЕРКИ </a:t>
            </a:r>
          </a:p>
          <a:p>
            <a:pPr algn="ctr"/>
            <a:r>
              <a:rPr lang="ru-RU" sz="1900" b="1" u="sng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без согласования с органами прокуратуры</a:t>
            </a:r>
            <a:endParaRPr lang="ru-RU" sz="1900" b="1" u="sng" dirty="0">
              <a:solidFill>
                <a:srgbClr val="FF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 rot="16200000">
            <a:off x="1583605" y="5207134"/>
            <a:ext cx="288456" cy="36817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16200000">
            <a:off x="1611356" y="4052762"/>
            <a:ext cx="288456" cy="36817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6200000">
            <a:off x="1580058" y="3190910"/>
            <a:ext cx="288456" cy="36817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16200000">
            <a:off x="1583605" y="2299983"/>
            <a:ext cx="288456" cy="36817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961528" y="2195613"/>
            <a:ext cx="8346940" cy="6287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dirty="0">
                <a:solidFill>
                  <a:schemeClr val="tx1"/>
                </a:solidFill>
              </a:rPr>
              <a:t>по поручению Президента Российской Федерации или Председателя Правительства Российской Федерации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944371" y="2993200"/>
            <a:ext cx="8352927" cy="5400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ru-RU" sz="1550" dirty="0">
                <a:solidFill>
                  <a:schemeClr val="tx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по требованию прокурора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961528" y="3717032"/>
            <a:ext cx="8346942" cy="10801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 dirty="0">
                <a:solidFill>
                  <a:schemeClr val="tx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при наступлении события, указанного в программе проверок (при осуществлении государственного строительного надзора</a:t>
            </a:r>
            <a:r>
              <a:rPr lang="ru-RU" sz="1500" dirty="0" smtClean="0">
                <a:solidFill>
                  <a:schemeClr val="tx1"/>
                </a:solidFill>
                <a:latin typeface="Lato" panose="020F0502020204030203" pitchFamily="34" charset="0"/>
                <a:cs typeface="Lato" panose="020F0502020204030203" pitchFamily="34" charset="0"/>
              </a:rPr>
              <a:t>), а также по истечении срока исполнения предписания об устранении выявленного нарушения обязательных требований, которое выдано после 1 марта 2023 г.</a:t>
            </a:r>
            <a:endParaRPr lang="ru-RU" sz="1500" dirty="0">
              <a:solidFill>
                <a:schemeClr val="tx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8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2726" y="460526"/>
            <a:ext cx="677910" cy="7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976320" y="6356355"/>
            <a:ext cx="2844800" cy="365125"/>
          </a:xfrm>
        </p:spPr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8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036685" y="4941383"/>
            <a:ext cx="8360546" cy="11881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77800" algn="just">
              <a:spcAft>
                <a:spcPts val="1200"/>
              </a:spcAft>
            </a:pPr>
            <a:r>
              <a:rPr lang="ru-RU" sz="1550" dirty="0">
                <a:solidFill>
                  <a:schemeClr val="tx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при представлении контролируемым лицом документов и (или) сведений об исполнении предписания или иного решения контрольного (надзорного) органа в целях получения или возобновления ранее приостановленного действия лицензии, аккредитации или иного документа, имеющего разрешительный характер</a:t>
            </a:r>
          </a:p>
        </p:txBody>
      </p:sp>
    </p:spTree>
    <p:extLst>
      <p:ext uri="{BB962C8B-B14F-4D97-AF65-F5344CB8AC3E}">
        <p14:creationId xmlns:p14="http://schemas.microsoft.com/office/powerpoint/2010/main" val="302158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462"/>
            <a:ext cx="12192000" cy="95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Заголовок 1"/>
          <p:cNvSpPr>
            <a:spLocks noGrp="1"/>
          </p:cNvSpPr>
          <p:nvPr>
            <p:ph type="ctrTitle"/>
          </p:nvPr>
        </p:nvSpPr>
        <p:spPr>
          <a:xfrm>
            <a:off x="263352" y="368300"/>
            <a:ext cx="10333148" cy="960438"/>
          </a:xfrm>
        </p:spPr>
        <p:txBody>
          <a:bodyPr>
            <a:noAutofit/>
          </a:bodyPr>
          <a:lstStyle/>
          <a:p>
            <a:pPr algn="l"/>
            <a:r>
              <a:rPr lang="ru-RU" altLang="ru-RU" sz="2000" dirty="0">
                <a:solidFill>
                  <a:schemeClr val="bg1"/>
                </a:solidFill>
                <a:latin typeface="Lato" panose="020F050202020403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НАДЗОРНАЯ ДЕЯТЕЛЬНОСТЬ НА ПОДНАДЗОРНЫХ ОБЪЕКТАХ </a:t>
            </a:r>
            <a:r>
              <a:rPr lang="ru-RU" altLang="ru-RU" sz="2000" dirty="0" smtClean="0">
                <a:solidFill>
                  <a:schemeClr val="bg1"/>
                </a:solidFill>
                <a:latin typeface="Lato" panose="020F050202020403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altLang="ru-RU" sz="2000" dirty="0" smtClean="0">
                <a:solidFill>
                  <a:schemeClr val="bg1"/>
                </a:solidFill>
                <a:latin typeface="Lato" panose="020F0502020204030203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2000" dirty="0" smtClean="0">
                <a:solidFill>
                  <a:schemeClr val="bg1"/>
                </a:solidFill>
                <a:latin typeface="Lato" panose="020F050202020403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СЕВЕРО-ЗАПАДНОГО </a:t>
            </a:r>
            <a:r>
              <a:rPr lang="ru-RU" altLang="ru-RU" sz="2000" dirty="0">
                <a:solidFill>
                  <a:schemeClr val="bg1"/>
                </a:solidFill>
                <a:latin typeface="Lato" panose="020F050202020403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УПРАВЛЕНИЯ </a:t>
            </a:r>
            <a:br>
              <a:rPr lang="ru-RU" altLang="ru-RU" sz="2000" dirty="0">
                <a:solidFill>
                  <a:schemeClr val="bg1"/>
                </a:solidFill>
                <a:latin typeface="Lato" panose="020F0502020204030203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2000" dirty="0" smtClean="0">
                <a:solidFill>
                  <a:schemeClr val="bg1"/>
                </a:solidFill>
                <a:latin typeface="Lato" panose="020F050202020403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(1 полугодие 2024 </a:t>
            </a:r>
            <a:r>
              <a:rPr lang="ru-RU" altLang="ru-RU" sz="2000" dirty="0">
                <a:solidFill>
                  <a:schemeClr val="bg1"/>
                </a:solidFill>
                <a:latin typeface="Lato" panose="020F050202020403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года)</a:t>
            </a:r>
          </a:p>
        </p:txBody>
      </p:sp>
      <p:pic>
        <p:nvPicPr>
          <p:cNvPr id="9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2726" y="460526"/>
            <a:ext cx="677910" cy="7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976320" y="6356355"/>
            <a:ext cx="2844800" cy="365125"/>
          </a:xfrm>
        </p:spPr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9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160" y="1592796"/>
            <a:ext cx="9424359" cy="441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176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15161</TotalTime>
  <Words>1122</Words>
  <Application>Microsoft Office PowerPoint</Application>
  <PresentationFormat>Произвольный</PresentationFormat>
  <Paragraphs>226</Paragraphs>
  <Slides>18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Arial</vt:lpstr>
      <vt:lpstr>Lato</vt:lpstr>
      <vt:lpstr>Lato Medium</vt:lpstr>
      <vt:lpstr>Lato Light</vt:lpstr>
      <vt:lpstr>Tahoma</vt:lpstr>
      <vt:lpstr>Calibri</vt:lpstr>
      <vt:lpstr>a_PlakatTitul</vt:lpstr>
      <vt:lpstr>Тема Office</vt:lpstr>
      <vt:lpstr>3_Тема Office</vt:lpstr>
      <vt:lpstr>ОБЗОР ПРАВОПРИМЕНИТЕЛЬНОЙ ПРАКТИКИ  СЕВЕРО-ЗАПАДНОГО УПРАВЛЕНИЯ РОСТЕХНАДЗОРА  НА ТЕРРИТОРИИ РЕСПУБЛИКИ КАРЕЛИЯ ЗА I ПОЛУГОДИЕ 2024 ГОДА.  ПРОФИЛАКТИЧЕСКИЕ МЕРОПРИЯТИЯ ПРИ ОСУЩЕСТВЛЕНИИ ГОСУДАРСТВЕННОГО КОНТРОЛЯ (НАДЗОРА)</vt:lpstr>
      <vt:lpstr>СЕВЕРО-ЗАПАДНОЕ УПРАВЛЕНИЕ РОСТЕХНАДЗОРА</vt:lpstr>
      <vt:lpstr>НАПРАВЛЕНИЯ КОНТРОЛЬНО-НАДЗОРНОЙ ДЕЯТЕЛЬНОСТИ</vt:lpstr>
      <vt:lpstr>ОБЪЕКТЫ НАДЗОРА НА ТЕРРИТОРИИ  РЕСПУБЛИКИ КАРЕЛИЯ</vt:lpstr>
      <vt:lpstr>Презентация PowerPoint</vt:lpstr>
      <vt:lpstr>Презентация PowerPoint</vt:lpstr>
      <vt:lpstr>Презентация PowerPoint</vt:lpstr>
      <vt:lpstr>Презентация PowerPoint</vt:lpstr>
      <vt:lpstr>НАДЗОРНАЯ ДЕЯТЕЛЬНОСТЬ НА ПОДНАДЗОРНЫХ ОБЪЕКТАХ  СЕВЕРО-ЗАПАДНОГО УПРАВЛЕНИЯ  (1 полугодие 2024 года)</vt:lpstr>
      <vt:lpstr>ПОКАЗАТЕЛИ КОНТРОЛЬНОЙ (НАДЗОРНОЙ) ДЕЯТЕЛЬНОСТИ НА ТЕРРИТОРИИ РЕСПУБЛИКИ КАРЕЛИЯ</vt:lpstr>
      <vt:lpstr>ПРИМЕНЕНИЕ ВИДОВ АДМИНИСТРАТИВНЫХ НАКАЗАНИЙ  (1 полугодие 2024 года)</vt:lpstr>
      <vt:lpstr>СОГЛАСОВАНИЕ ВНЕПЛАНОВЫХ ПРОВЕРОК С ПРОКУРАТУРОЙ</vt:lpstr>
      <vt:lpstr>Презентация PowerPoint</vt:lpstr>
      <vt:lpstr>ПРОФИЛАКТИКА РИСКОВ ПРИЧИНЕНИЯ ВРЕДА (УЩЕРБА) ОХРАНЯЕМЫМ ЗАКОНОМ ЦЕННОСТЯМ</vt:lpstr>
      <vt:lpstr>Презентация PowerPoint</vt:lpstr>
      <vt:lpstr>ПРИМЕНЕНИЕ ПРОФИЛАКТИКИ НАРУШЕНИЙ ОБЯЗАТЕЛЬНЫХ ТРЕБОВАНИЙ  ЗА ПРЕДОСТАВЛЕНИЕМ СВЕДЕНИЙ ОБ ОСУЩЕСТВЛЕНИИ ПРОИЗВОДСТВЕННОГО КОНТРОЛЯ НА ТЕРРИТОРИИ РЕСПУБЛИКИ КАРЕЛИЯ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КОЛИЧЕСТВО ОПАСТНЫХ ПРОИЗВОДСТВЕННЫХ ОБЪЕКТОВ</dc:title>
  <dc:creator>Ксения</dc:creator>
  <cp:lastModifiedBy>Вероника В. Жеребцова</cp:lastModifiedBy>
  <cp:revision>869</cp:revision>
  <cp:lastPrinted>2024-04-26T11:22:41Z</cp:lastPrinted>
  <dcterms:created xsi:type="dcterms:W3CDTF">2018-02-26T10:08:29Z</dcterms:created>
  <dcterms:modified xsi:type="dcterms:W3CDTF">2024-09-17T11:44:32Z</dcterms:modified>
</cp:coreProperties>
</file>